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407" r:id="rId3"/>
    <p:sldId id="473" r:id="rId4"/>
    <p:sldId id="474" r:id="rId5"/>
    <p:sldId id="290" r:id="rId6"/>
    <p:sldId id="258" r:id="rId7"/>
    <p:sldId id="324" r:id="rId8"/>
    <p:sldId id="325" r:id="rId9"/>
    <p:sldId id="451" r:id="rId10"/>
    <p:sldId id="472" r:id="rId11"/>
    <p:sldId id="457" r:id="rId12"/>
    <p:sldId id="307" r:id="rId13"/>
    <p:sldId id="292" r:id="rId14"/>
    <p:sldId id="293" r:id="rId15"/>
    <p:sldId id="297" r:id="rId16"/>
    <p:sldId id="294" r:id="rId17"/>
    <p:sldId id="295" r:id="rId18"/>
    <p:sldId id="301" r:id="rId19"/>
    <p:sldId id="296" r:id="rId20"/>
    <p:sldId id="406" r:id="rId21"/>
    <p:sldId id="299" r:id="rId22"/>
    <p:sldId id="306" r:id="rId23"/>
    <p:sldId id="475" r:id="rId24"/>
    <p:sldId id="461" r:id="rId25"/>
    <p:sldId id="462" r:id="rId26"/>
    <p:sldId id="476" r:id="rId27"/>
    <p:sldId id="479" r:id="rId28"/>
    <p:sldId id="477" r:id="rId29"/>
    <p:sldId id="478" r:id="rId30"/>
    <p:sldId id="480" r:id="rId31"/>
    <p:sldId id="481" r:id="rId32"/>
    <p:sldId id="482" r:id="rId33"/>
    <p:sldId id="483" r:id="rId34"/>
    <p:sldId id="484" r:id="rId35"/>
    <p:sldId id="485" r:id="rId36"/>
    <p:sldId id="486" r:id="rId37"/>
    <p:sldId id="487" r:id="rId38"/>
    <p:sldId id="493" r:id="rId39"/>
    <p:sldId id="488" r:id="rId40"/>
    <p:sldId id="490" r:id="rId41"/>
    <p:sldId id="491" r:id="rId42"/>
    <p:sldId id="492" r:id="rId43"/>
    <p:sldId id="494" r:id="rId44"/>
    <p:sldId id="495" r:id="rId45"/>
    <p:sldId id="496" r:id="rId46"/>
    <p:sldId id="497" r:id="rId47"/>
    <p:sldId id="498" r:id="rId48"/>
    <p:sldId id="499" r:id="rId49"/>
    <p:sldId id="500" r:id="rId50"/>
    <p:sldId id="501" r:id="rId51"/>
    <p:sldId id="502" r:id="rId52"/>
    <p:sldId id="503" r:id="rId53"/>
    <p:sldId id="504" r:id="rId54"/>
    <p:sldId id="505" r:id="rId55"/>
    <p:sldId id="506" r:id="rId56"/>
    <p:sldId id="507" r:id="rId57"/>
    <p:sldId id="508" r:id="rId58"/>
    <p:sldId id="509" r:id="rId59"/>
    <p:sldId id="510" r:id="rId60"/>
    <p:sldId id="511" r:id="rId61"/>
    <p:sldId id="512" r:id="rId62"/>
    <p:sldId id="513" r:id="rId63"/>
    <p:sldId id="514" r:id="rId64"/>
    <p:sldId id="515" r:id="rId65"/>
    <p:sldId id="516" r:id="rId66"/>
    <p:sldId id="517" r:id="rId67"/>
    <p:sldId id="518" r:id="rId68"/>
    <p:sldId id="519" r:id="rId69"/>
    <p:sldId id="520" r:id="rId70"/>
    <p:sldId id="521" r:id="rId71"/>
    <p:sldId id="522" r:id="rId72"/>
    <p:sldId id="523" r:id="rId73"/>
    <p:sldId id="524" r:id="rId74"/>
    <p:sldId id="525" r:id="rId75"/>
    <p:sldId id="526" r:id="rId76"/>
    <p:sldId id="527" r:id="rId77"/>
    <p:sldId id="528" r:id="rId78"/>
    <p:sldId id="529" r:id="rId79"/>
    <p:sldId id="530" r:id="rId80"/>
    <p:sldId id="531" r:id="rId81"/>
    <p:sldId id="532" r:id="rId82"/>
    <p:sldId id="533" r:id="rId83"/>
    <p:sldId id="534" r:id="rId84"/>
    <p:sldId id="535" r:id="rId85"/>
    <p:sldId id="536" r:id="rId86"/>
    <p:sldId id="537" r:id="rId87"/>
    <p:sldId id="538" r:id="rId88"/>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orient="horz" pos="1003" userDrawn="1">
          <p15:clr>
            <a:srgbClr val="A4A3A4"/>
          </p15:clr>
        </p15:guide>
        <p15:guide id="3" orient="horz" pos="2160" userDrawn="1">
          <p15:clr>
            <a:srgbClr val="A4A3A4"/>
          </p15:clr>
        </p15:guide>
        <p15:guide id="4" pos="72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E3"/>
    <a:srgbClr val="000000"/>
    <a:srgbClr val="FFFFFF"/>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73" autoAdjust="0"/>
    <p:restoredTop sz="96327"/>
  </p:normalViewPr>
  <p:slideViewPr>
    <p:cSldViewPr snapToGrid="0">
      <p:cViewPr varScale="1">
        <p:scale>
          <a:sx n="116" d="100"/>
          <a:sy n="116" d="100"/>
        </p:scale>
        <p:origin x="200" y="248"/>
      </p:cViewPr>
      <p:guideLst>
        <p:guide pos="438"/>
        <p:guide orient="horz" pos="1003"/>
        <p:guide orient="horz" pos="2160"/>
        <p:guide pos="72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1967-BFD7-0145-AEF4-4BD17D5EA6FD}" type="datetimeFigureOut">
              <a:rPr lang="en-KR" smtClean="0"/>
              <a:t>6/30/23</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52E82-C56D-E64B-AD02-8172E31CB74E}" type="slidenum">
              <a:rPr lang="en-KR" smtClean="0"/>
              <a:t>‹#›</a:t>
            </a:fld>
            <a:endParaRPr lang="en-KR"/>
          </a:p>
        </p:txBody>
      </p:sp>
    </p:spTree>
    <p:extLst>
      <p:ext uri="{BB962C8B-B14F-4D97-AF65-F5344CB8AC3E}">
        <p14:creationId xmlns:p14="http://schemas.microsoft.com/office/powerpoint/2010/main" val="3309932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2B28DD-36C3-5D21-8474-1BEC7DDDDCD7}"/>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5E648BA0-4BD9-6B25-B0D8-1DC2BD4DD903}"/>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E8923655-E9A4-6C90-8C35-0BE5908E61A0}"/>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D31DC638-B0D1-5136-B67C-EBB4EED97DD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KR" dirty="0"/>
          </a:p>
        </p:txBody>
      </p:sp>
      <p:sp>
        <p:nvSpPr>
          <p:cNvPr id="3" name="Subtitle 2">
            <a:extLst>
              <a:ext uri="{FF2B5EF4-FFF2-40B4-BE49-F238E27FC236}">
                <a16:creationId xmlns:a16="http://schemas.microsoft.com/office/drawing/2014/main" id="{F99D31A8-1C85-71B6-AF18-F6C06728D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R" dirty="0"/>
          </a:p>
        </p:txBody>
      </p:sp>
    </p:spTree>
    <p:extLst>
      <p:ext uri="{BB962C8B-B14F-4D97-AF65-F5344CB8AC3E}">
        <p14:creationId xmlns:p14="http://schemas.microsoft.com/office/powerpoint/2010/main" val="32570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A6D2-D209-A83D-325D-996D1DF93CD1}"/>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FB0C6718-E503-3CD0-AD5F-2BAC2CD63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09667EF-381D-F0AC-18B6-5F1333CF4F0F}"/>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9DA07E06-6D53-7A9B-3C87-41A235416849}"/>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6" name="Slide Number Placeholder 5">
            <a:extLst>
              <a:ext uri="{FF2B5EF4-FFF2-40B4-BE49-F238E27FC236}">
                <a16:creationId xmlns:a16="http://schemas.microsoft.com/office/drawing/2014/main" id="{8A78DF5A-DDB5-6EEA-692B-80F333AD126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3161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03C46-0998-F2B6-A7D5-69EF9FDA1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E10C6229-B190-1E05-2183-AA8D9A1EB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95D6266-DA1E-187E-5146-BBE52DAC8D2E}"/>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891C52C2-F9DE-C0CC-893A-2AABCF6B7C85}"/>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6" name="Slide Number Placeholder 5">
            <a:extLst>
              <a:ext uri="{FF2B5EF4-FFF2-40B4-BE49-F238E27FC236}">
                <a16:creationId xmlns:a16="http://schemas.microsoft.com/office/drawing/2014/main" id="{8655751B-859C-0B81-3BB4-E016447B7C9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12280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5BCD-49B3-1206-A3DA-D90A021E9BDF}"/>
              </a:ext>
            </a:extLst>
          </p:cNvPr>
          <p:cNvSpPr>
            <a:spLocks noGrp="1"/>
          </p:cNvSpPr>
          <p:nvPr>
            <p:ph type="title"/>
          </p:nvPr>
        </p:nvSpPr>
        <p:spPr>
          <a:xfrm>
            <a:off x="410817" y="375599"/>
            <a:ext cx="11198085" cy="785184"/>
          </a:xfrm>
        </p:spPr>
        <p:txBody>
          <a:bodyPr>
            <a:normAutofit/>
          </a:bodyPr>
          <a:lstStyle>
            <a:lvl1pPr>
              <a:defRPr sz="3600"/>
            </a:lvl1pPr>
          </a:lstStyle>
          <a:p>
            <a:r>
              <a:rPr lang="en-US" dirty="0"/>
              <a:t>Click to edit Master title style</a:t>
            </a:r>
            <a:endParaRPr lang="en-KR" dirty="0"/>
          </a:p>
        </p:txBody>
      </p:sp>
      <p:sp>
        <p:nvSpPr>
          <p:cNvPr id="3" name="Content Placeholder 2">
            <a:extLst>
              <a:ext uri="{FF2B5EF4-FFF2-40B4-BE49-F238E27FC236}">
                <a16:creationId xmlns:a16="http://schemas.microsoft.com/office/drawing/2014/main" id="{52FB37C3-ED7C-EE75-3984-5063135B7F1B}"/>
              </a:ext>
            </a:extLst>
          </p:cNvPr>
          <p:cNvSpPr>
            <a:spLocks noGrp="1"/>
          </p:cNvSpPr>
          <p:nvPr>
            <p:ph idx="1"/>
          </p:nvPr>
        </p:nvSpPr>
        <p:spPr>
          <a:xfrm>
            <a:off x="410818" y="1471992"/>
            <a:ext cx="11198084"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4" name="Date Placeholder 3">
            <a:extLst>
              <a:ext uri="{FF2B5EF4-FFF2-40B4-BE49-F238E27FC236}">
                <a16:creationId xmlns:a16="http://schemas.microsoft.com/office/drawing/2014/main" id="{70462FBD-F153-65BE-5A9D-6CB98932E3E3}"/>
              </a:ext>
            </a:extLst>
          </p:cNvPr>
          <p:cNvSpPr>
            <a:spLocks noGrp="1"/>
          </p:cNvSpPr>
          <p:nvPr>
            <p:ph type="dt" sz="half" idx="10"/>
          </p:nvPr>
        </p:nvSpPr>
        <p:spPr>
          <a:xfrm>
            <a:off x="0" y="6492873"/>
            <a:ext cx="2743200" cy="365125"/>
          </a:xfrm>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4B203A6-2EAC-44C0-1AEE-20FD8F7A0B32}"/>
              </a:ext>
            </a:extLst>
          </p:cNvPr>
          <p:cNvSpPr>
            <a:spLocks noGrp="1"/>
          </p:cNvSpPr>
          <p:nvPr>
            <p:ph type="ftr" sz="quarter" idx="11"/>
          </p:nvPr>
        </p:nvSpPr>
        <p:spPr>
          <a:xfrm>
            <a:off x="4038600" y="6492874"/>
            <a:ext cx="4114800" cy="365125"/>
          </a:xfrm>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6" name="Slide Number Placeholder 5">
            <a:extLst>
              <a:ext uri="{FF2B5EF4-FFF2-40B4-BE49-F238E27FC236}">
                <a16:creationId xmlns:a16="http://schemas.microsoft.com/office/drawing/2014/main" id="{2C667F42-7C04-988B-757F-27EFAC222C8D}"/>
              </a:ext>
            </a:extLst>
          </p:cNvPr>
          <p:cNvSpPr>
            <a:spLocks noGrp="1"/>
          </p:cNvSpPr>
          <p:nvPr>
            <p:ph type="sldNum" sz="quarter" idx="12"/>
          </p:nvPr>
        </p:nvSpPr>
        <p:spPr>
          <a:xfrm>
            <a:off x="11688416" y="6492875"/>
            <a:ext cx="503583" cy="365125"/>
          </a:xfrm>
        </p:spPr>
        <p:txBody>
          <a:bodyPr/>
          <a:lstStyle>
            <a:lvl1pPr>
              <a:defRPr sz="1200"/>
            </a:lvl1pPr>
          </a:lstStyle>
          <a:p>
            <a:fld id="{11828C5E-8CE4-D747-8F0F-AA7D410D5DC1}" type="slidenum">
              <a:rPr lang="en-KR" smtClean="0"/>
              <a:pPr/>
              <a:t>‹#›</a:t>
            </a:fld>
            <a:endParaRPr lang="en-KR" dirty="0"/>
          </a:p>
        </p:txBody>
      </p:sp>
      <p:cxnSp>
        <p:nvCxnSpPr>
          <p:cNvPr id="8" name="Straight Connector 7">
            <a:extLst>
              <a:ext uri="{FF2B5EF4-FFF2-40B4-BE49-F238E27FC236}">
                <a16:creationId xmlns:a16="http://schemas.microsoft.com/office/drawing/2014/main" id="{5EA0BE59-4C4B-2E14-0C9D-B8F9E02E450F}"/>
              </a:ext>
            </a:extLst>
          </p:cNvPr>
          <p:cNvCxnSpPr>
            <a:cxnSpLocks/>
          </p:cNvCxnSpPr>
          <p:nvPr userDrawn="1"/>
        </p:nvCxnSpPr>
        <p:spPr>
          <a:xfrm>
            <a:off x="410818" y="1160783"/>
            <a:ext cx="11198086"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002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5D5A55-ABDD-554B-92A0-D4462CF19404}"/>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3BAC3ED8-1E77-5F45-ACD9-4F2640B850AC}"/>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37F43C16-C03A-9C46-8696-8E34EFA33396}"/>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2" name="Title 1">
            <a:extLst>
              <a:ext uri="{FF2B5EF4-FFF2-40B4-BE49-F238E27FC236}">
                <a16:creationId xmlns:a16="http://schemas.microsoft.com/office/drawing/2014/main" id="{BBB66643-C2C6-1BF2-F256-CB4DC43B3498}"/>
              </a:ext>
            </a:extLst>
          </p:cNvPr>
          <p:cNvSpPr>
            <a:spLocks noGrp="1"/>
          </p:cNvSpPr>
          <p:nvPr>
            <p:ph type="title" hasCustomPrompt="1"/>
          </p:nvPr>
        </p:nvSpPr>
        <p:spPr>
          <a:xfrm>
            <a:off x="831850" y="3456996"/>
            <a:ext cx="10515600" cy="986388"/>
          </a:xfrm>
        </p:spPr>
        <p:txBody>
          <a:bodyPr anchor="b">
            <a:normAutofit/>
          </a:bodyPr>
          <a:lstStyle>
            <a:lvl1pPr>
              <a:defRPr sz="5400"/>
            </a:lvl1pPr>
          </a:lstStyle>
          <a:p>
            <a:r>
              <a:rPr lang="en-US" dirty="0"/>
              <a:t>Click to edit subtitle style</a:t>
            </a:r>
            <a:endParaRPr lang="en-KR" dirty="0"/>
          </a:p>
        </p:txBody>
      </p:sp>
      <p:sp>
        <p:nvSpPr>
          <p:cNvPr id="3" name="Text Placeholder 2">
            <a:extLst>
              <a:ext uri="{FF2B5EF4-FFF2-40B4-BE49-F238E27FC236}">
                <a16:creationId xmlns:a16="http://schemas.microsoft.com/office/drawing/2014/main" id="{8B9C9014-2296-8AD9-A307-A0FBDA8CCBCC}"/>
              </a:ext>
            </a:extLst>
          </p:cNvPr>
          <p:cNvSpPr>
            <a:spLocks noGrp="1"/>
          </p:cNvSpPr>
          <p:nvPr>
            <p:ph type="body" idx="1" hasCustomPrompt="1"/>
          </p:nvPr>
        </p:nvSpPr>
        <p:spPr>
          <a:xfrm>
            <a:off x="831850" y="2456356"/>
            <a:ext cx="10515600" cy="1000639"/>
          </a:xfrm>
        </p:spPr>
        <p:txBody>
          <a:bodyPr>
            <a:noAutofit/>
          </a:bodyPr>
          <a:lstStyle>
            <a:lvl1pPr marL="0" indent="0">
              <a:buNone/>
              <a:defRPr sz="7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Number</a:t>
            </a:r>
          </a:p>
        </p:txBody>
      </p:sp>
      <p:sp>
        <p:nvSpPr>
          <p:cNvPr id="4" name="Date Placeholder 3">
            <a:extLst>
              <a:ext uri="{FF2B5EF4-FFF2-40B4-BE49-F238E27FC236}">
                <a16:creationId xmlns:a16="http://schemas.microsoft.com/office/drawing/2014/main" id="{072F0D65-BC31-2743-7F9E-9666F1A4D090}"/>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AAC25129-FD81-5225-EC48-483B5099A5BA}"/>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6" name="Slide Number Placeholder 5">
            <a:extLst>
              <a:ext uri="{FF2B5EF4-FFF2-40B4-BE49-F238E27FC236}">
                <a16:creationId xmlns:a16="http://schemas.microsoft.com/office/drawing/2014/main" id="{1D405C3B-3A9A-E1A0-9031-707FEC371DED}"/>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9754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7FFD-E182-C39F-614B-D3EBC5A650E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D627F5D-6107-D7DE-9694-C7F1B8DFE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315DFAE2-531E-6BC0-D2F2-E2CE51DFA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C031099B-9F2B-DD3C-C850-D15A1BCD86EA}"/>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90103B3-40A7-4BAC-86A2-01BA070045A8}"/>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7" name="Slide Number Placeholder 6">
            <a:extLst>
              <a:ext uri="{FF2B5EF4-FFF2-40B4-BE49-F238E27FC236}">
                <a16:creationId xmlns:a16="http://schemas.microsoft.com/office/drawing/2014/main" id="{C09C34F9-21F9-665D-0A6A-855B4038D9B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3306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3DB8-38E4-040D-1FFB-785A62066041}"/>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9A4A66C-6856-ED49-561C-F2D6B1D84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4A4F8-29AA-FDE7-7E43-9E8620152D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60FFFBE3-5851-142C-24AE-9D2FB7DFD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D9817-5359-CDC2-35E1-574B2A7CF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86EF679C-6846-9154-921F-06727A4FB985}"/>
              </a:ext>
            </a:extLst>
          </p:cNvPr>
          <p:cNvSpPr>
            <a:spLocks noGrp="1"/>
          </p:cNvSpPr>
          <p:nvPr>
            <p:ph type="dt" sz="half" idx="10"/>
          </p:nvPr>
        </p:nvSpPr>
        <p:spPr/>
        <p:txBody>
          <a:bodyPr/>
          <a:lstStyle/>
          <a:p>
            <a:r>
              <a:rPr lang="en-US"/>
              <a:t>Spatial Transcriptomics</a:t>
            </a:r>
            <a:endParaRPr lang="en-KR"/>
          </a:p>
        </p:txBody>
      </p:sp>
      <p:sp>
        <p:nvSpPr>
          <p:cNvPr id="8" name="Footer Placeholder 7">
            <a:extLst>
              <a:ext uri="{FF2B5EF4-FFF2-40B4-BE49-F238E27FC236}">
                <a16:creationId xmlns:a16="http://schemas.microsoft.com/office/drawing/2014/main" id="{776D1C76-9EBB-F47F-426A-C0826B7F1099}"/>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9" name="Slide Number Placeholder 8">
            <a:extLst>
              <a:ext uri="{FF2B5EF4-FFF2-40B4-BE49-F238E27FC236}">
                <a16:creationId xmlns:a16="http://schemas.microsoft.com/office/drawing/2014/main" id="{8AA75749-2DD8-B07A-668D-F33DEE9ED169}"/>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99782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000C-45EC-6141-6457-FCDA19ECCAE5}"/>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C606896E-454F-5818-483C-B27D01DA4F5E}"/>
              </a:ext>
            </a:extLst>
          </p:cNvPr>
          <p:cNvSpPr>
            <a:spLocks noGrp="1"/>
          </p:cNvSpPr>
          <p:nvPr>
            <p:ph type="dt" sz="half" idx="10"/>
          </p:nvPr>
        </p:nvSpPr>
        <p:spPr/>
        <p:txBody>
          <a:bodyPr/>
          <a:lstStyle/>
          <a:p>
            <a:r>
              <a:rPr lang="en-US"/>
              <a:t>Spatial Transcriptomics</a:t>
            </a:r>
            <a:endParaRPr lang="en-KR"/>
          </a:p>
        </p:txBody>
      </p:sp>
      <p:sp>
        <p:nvSpPr>
          <p:cNvPr id="4" name="Footer Placeholder 3">
            <a:extLst>
              <a:ext uri="{FF2B5EF4-FFF2-40B4-BE49-F238E27FC236}">
                <a16:creationId xmlns:a16="http://schemas.microsoft.com/office/drawing/2014/main" id="{7CB31874-B946-43B5-E89E-229BFC6BB120}"/>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5" name="Slide Number Placeholder 4">
            <a:extLst>
              <a:ext uri="{FF2B5EF4-FFF2-40B4-BE49-F238E27FC236}">
                <a16:creationId xmlns:a16="http://schemas.microsoft.com/office/drawing/2014/main" id="{A1CED7E0-8CAF-A040-BDC3-72BC48C8262C}"/>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26538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E9098-B2C5-6504-1E0D-98371E9CDD27}"/>
              </a:ext>
            </a:extLst>
          </p:cNvPr>
          <p:cNvSpPr>
            <a:spLocks noGrp="1"/>
          </p:cNvSpPr>
          <p:nvPr>
            <p:ph type="dt" sz="half" idx="10"/>
          </p:nvPr>
        </p:nvSpPr>
        <p:spPr/>
        <p:txBody>
          <a:bodyPr/>
          <a:lstStyle/>
          <a:p>
            <a:r>
              <a:rPr lang="en-US"/>
              <a:t>Spatial Transcriptomics</a:t>
            </a:r>
            <a:endParaRPr lang="en-KR"/>
          </a:p>
        </p:txBody>
      </p:sp>
      <p:sp>
        <p:nvSpPr>
          <p:cNvPr id="3" name="Footer Placeholder 2">
            <a:extLst>
              <a:ext uri="{FF2B5EF4-FFF2-40B4-BE49-F238E27FC236}">
                <a16:creationId xmlns:a16="http://schemas.microsoft.com/office/drawing/2014/main" id="{591E7D86-4902-40AC-3D66-1A0F76EA8210}"/>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4" name="Slide Number Placeholder 3">
            <a:extLst>
              <a:ext uri="{FF2B5EF4-FFF2-40B4-BE49-F238E27FC236}">
                <a16:creationId xmlns:a16="http://schemas.microsoft.com/office/drawing/2014/main" id="{AA8A50D4-EBAA-EFB2-264A-6313B72EAB8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1164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EBA2-2194-D566-329C-3A73349CF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B2224CC8-6FF1-480D-C4FB-9CC840B5F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42A7D88C-4DA0-7E73-8780-98F2B7397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05B75-E4A5-E520-A0F2-41E440DBBAD6}"/>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98C39699-5C06-CBD3-AA8C-58FB3B890F94}"/>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7" name="Slide Number Placeholder 6">
            <a:extLst>
              <a:ext uri="{FF2B5EF4-FFF2-40B4-BE49-F238E27FC236}">
                <a16:creationId xmlns:a16="http://schemas.microsoft.com/office/drawing/2014/main" id="{792C6C98-E636-1FB1-7E11-1BC5850F1E5A}"/>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91933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F39-BFDF-C450-FA9B-9525B69F7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D8FF57F6-9071-55BF-E211-795112A74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D257121C-90B8-B953-193F-130FEC573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DCD0C-D7E8-4093-1441-98DAC3ACE789}"/>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DE39078-BB1A-CBA8-EAC2-8FC2E70B704A}"/>
              </a:ext>
            </a:extLst>
          </p:cNvPr>
          <p:cNvSpPr>
            <a:spLocks noGrp="1"/>
          </p:cNvSpPr>
          <p:nvPr>
            <p:ph type="ftr" sz="quarter" idx="11"/>
          </p:nvPr>
        </p:nvSpPr>
        <p:spPr/>
        <p:txBody>
          <a:body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7" name="Slide Number Placeholder 6">
            <a:extLst>
              <a:ext uri="{FF2B5EF4-FFF2-40B4-BE49-F238E27FC236}">
                <a16:creationId xmlns:a16="http://schemas.microsoft.com/office/drawing/2014/main" id="{808AE56C-9E6E-BC25-039A-3BE3A885388F}"/>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48374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4039F-4B6F-8661-E25A-A7ABD2AED1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50949D9-CC8B-4D72-ECF0-9C6935F8F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1522BA2-869D-1452-81CB-BB75AD6F3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Spatial Transcriptomics</a:t>
            </a:r>
            <a:endParaRPr lang="en-KR"/>
          </a:p>
        </p:txBody>
      </p:sp>
      <p:sp>
        <p:nvSpPr>
          <p:cNvPr id="5" name="Footer Placeholder 4">
            <a:extLst>
              <a:ext uri="{FF2B5EF4-FFF2-40B4-BE49-F238E27FC236}">
                <a16:creationId xmlns:a16="http://schemas.microsoft.com/office/drawing/2014/main" id="{AACB27B7-ACBB-5FA2-DDBC-C53CE9E2D9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ko-KR" altLang="en-US" dirty="0"/>
              <a:t>제</a:t>
            </a:r>
            <a:r>
              <a:rPr lang="en-US" altLang="ko-KR" dirty="0"/>
              <a:t>17</a:t>
            </a:r>
            <a:r>
              <a:rPr lang="ko-KR" altLang="en-US" dirty="0"/>
              <a:t>회 </a:t>
            </a:r>
            <a:r>
              <a:rPr lang="ko-KR" altLang="en-US" dirty="0" err="1"/>
              <a:t>통계유전학워크샵</a:t>
            </a:r>
            <a:endParaRPr lang="en-KR" dirty="0"/>
          </a:p>
        </p:txBody>
      </p:sp>
      <p:sp>
        <p:nvSpPr>
          <p:cNvPr id="6" name="Slide Number Placeholder 5">
            <a:extLst>
              <a:ext uri="{FF2B5EF4-FFF2-40B4-BE49-F238E27FC236}">
                <a16:creationId xmlns:a16="http://schemas.microsoft.com/office/drawing/2014/main" id="{5539ABB4-7341-570A-934E-70B93BA91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28C5E-8CE4-D747-8F0F-AA7D410D5DC1}" type="slidenum">
              <a:rPr lang="en-KR" smtClean="0"/>
              <a:t>‹#›</a:t>
            </a:fld>
            <a:endParaRPr lang="en-KR"/>
          </a:p>
        </p:txBody>
      </p:sp>
    </p:spTree>
    <p:extLst>
      <p:ext uri="{BB962C8B-B14F-4D97-AF65-F5344CB8AC3E}">
        <p14:creationId xmlns:p14="http://schemas.microsoft.com/office/powerpoint/2010/main" val="36904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doi.org/10.1016/j.cell.2021.04.048" TargetMode="External"/><Relationship Id="rId2" Type="http://schemas.openxmlformats.org/officeDocument/2006/relationships/hyperlink" Target="https://doi.org/doi:10.1038/ncomms14049" TargetMode="External"/><Relationship Id="rId1" Type="http://schemas.openxmlformats.org/officeDocument/2006/relationships/slideLayout" Target="../slideLayouts/slideLayout2.xml"/><Relationship Id="rId6" Type="http://schemas.openxmlformats.org/officeDocument/2006/relationships/hyperlink" Target="https://doi.org/10.1186/s12864-020-06832-3" TargetMode="External"/><Relationship Id="rId5" Type="http://schemas.openxmlformats.org/officeDocument/2006/relationships/hyperlink" Target="https://doi.org/10.1038/s41467-021-21246-9" TargetMode="External"/><Relationship Id="rId4" Type="http://schemas.openxmlformats.org/officeDocument/2006/relationships/hyperlink" Target="https://doi.org/10.1038/s41592-021-01358-2"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3B11-908E-59D5-2AFB-E206A39E5E56}"/>
              </a:ext>
            </a:extLst>
          </p:cNvPr>
          <p:cNvSpPr>
            <a:spLocks noGrp="1"/>
          </p:cNvSpPr>
          <p:nvPr>
            <p:ph type="ctrTitle"/>
          </p:nvPr>
        </p:nvSpPr>
        <p:spPr/>
        <p:txBody>
          <a:bodyPr>
            <a:normAutofit/>
          </a:bodyPr>
          <a:lstStyle/>
          <a:p>
            <a:r>
              <a:rPr lang="en-KR" dirty="0"/>
              <a:t>Spatial Transcriptome with R programming</a:t>
            </a:r>
          </a:p>
        </p:txBody>
      </p:sp>
      <p:sp>
        <p:nvSpPr>
          <p:cNvPr id="3" name="Subtitle 2">
            <a:extLst>
              <a:ext uri="{FF2B5EF4-FFF2-40B4-BE49-F238E27FC236}">
                <a16:creationId xmlns:a16="http://schemas.microsoft.com/office/drawing/2014/main" id="{5F293699-4AC3-F5DA-722C-4B2DC5A9510C}"/>
              </a:ext>
            </a:extLst>
          </p:cNvPr>
          <p:cNvSpPr>
            <a:spLocks noGrp="1"/>
          </p:cNvSpPr>
          <p:nvPr>
            <p:ph type="subTitle" idx="1"/>
          </p:nvPr>
        </p:nvSpPr>
        <p:spPr/>
        <p:txBody>
          <a:bodyPr/>
          <a:lstStyle/>
          <a:p>
            <a:r>
              <a:rPr lang="en-KR" dirty="0"/>
              <a:t>2023. 7. 19. Wed</a:t>
            </a:r>
          </a:p>
          <a:p>
            <a:pPr algn="ctr"/>
            <a:r>
              <a:rPr lang="en-KR" sz="2400" dirty="0">
                <a:latin typeface="Arial" panose="020B0604020202020204" pitchFamily="34" charset="0"/>
                <a:cs typeface="Arial" panose="020B0604020202020204" pitchFamily="34" charset="0"/>
              </a:rPr>
              <a:t>Choi</a:t>
            </a:r>
            <a:r>
              <a:rPr lang="en-US" sz="2400" dirty="0">
                <a:latin typeface="Arial" panose="020B0604020202020204" pitchFamily="34" charset="0"/>
                <a:cs typeface="Arial" panose="020B0604020202020204" pitchFamily="34" charset="0"/>
              </a:rPr>
              <a:t> Lab</a:t>
            </a:r>
            <a:endParaRPr lang="en-KR" sz="2400" dirty="0">
              <a:latin typeface="Arial" panose="020B0604020202020204" pitchFamily="34" charset="0"/>
              <a:cs typeface="Arial" panose="020B0604020202020204" pitchFamily="34" charset="0"/>
            </a:endParaRPr>
          </a:p>
          <a:p>
            <a:pPr algn="ctr"/>
            <a:r>
              <a:rPr lang="en-KR" sz="2400" dirty="0">
                <a:latin typeface="Arial" panose="020B0604020202020204" pitchFamily="34" charset="0"/>
                <a:cs typeface="Arial" panose="020B0604020202020204" pitchFamily="34" charset="0"/>
              </a:rPr>
              <a:t>Korea University College of Medicine</a:t>
            </a:r>
            <a:endParaRPr lang="en-KR" dirty="0"/>
          </a:p>
        </p:txBody>
      </p:sp>
      <p:sp>
        <p:nvSpPr>
          <p:cNvPr id="4" name="TextBox 3">
            <a:extLst>
              <a:ext uri="{FF2B5EF4-FFF2-40B4-BE49-F238E27FC236}">
                <a16:creationId xmlns:a16="http://schemas.microsoft.com/office/drawing/2014/main" id="{B3CA5A3F-13C2-6553-A58A-EE693C7980EF}"/>
              </a:ext>
            </a:extLst>
          </p:cNvPr>
          <p:cNvSpPr txBox="1"/>
          <p:nvPr/>
        </p:nvSpPr>
        <p:spPr>
          <a:xfrm>
            <a:off x="0" y="0"/>
            <a:ext cx="2327881" cy="307777"/>
          </a:xfrm>
          <a:prstGeom prst="rect">
            <a:avLst/>
          </a:prstGeom>
          <a:noFill/>
        </p:spPr>
        <p:txBody>
          <a:bodyPr wrap="none" rtlCol="0">
            <a:spAutoFit/>
          </a:bodyPr>
          <a:lstStyle/>
          <a:p>
            <a:r>
              <a:rPr lang="ko-KR" altLang="en-US" sz="1400" dirty="0">
                <a:solidFill>
                  <a:schemeClr val="tx1">
                    <a:lumMod val="50000"/>
                    <a:lumOff val="50000"/>
                  </a:schemeClr>
                </a:solidFill>
              </a:rPr>
              <a:t>제 </a:t>
            </a:r>
            <a:r>
              <a:rPr lang="en-US" altLang="ko-KR" sz="1400" dirty="0">
                <a:solidFill>
                  <a:schemeClr val="tx1">
                    <a:lumMod val="50000"/>
                    <a:lumOff val="50000"/>
                  </a:schemeClr>
                </a:solidFill>
              </a:rPr>
              <a:t>17</a:t>
            </a:r>
            <a:r>
              <a:rPr lang="ko-KR" altLang="en-US" sz="1400" dirty="0">
                <a:solidFill>
                  <a:schemeClr val="tx1">
                    <a:lumMod val="50000"/>
                    <a:lumOff val="50000"/>
                  </a:schemeClr>
                </a:solidFill>
              </a:rPr>
              <a:t>회 </a:t>
            </a:r>
            <a:r>
              <a:rPr lang="ko-KR" altLang="en-US" sz="1400" dirty="0" err="1">
                <a:solidFill>
                  <a:schemeClr val="tx1">
                    <a:lumMod val="50000"/>
                    <a:lumOff val="50000"/>
                  </a:schemeClr>
                </a:solidFill>
              </a:rPr>
              <a:t>통계유전학워크샵</a:t>
            </a:r>
            <a:endParaRPr lang="en-KR" sz="1400" dirty="0">
              <a:solidFill>
                <a:schemeClr val="tx1">
                  <a:lumMod val="50000"/>
                  <a:lumOff val="50000"/>
                </a:schemeClr>
              </a:solidFill>
            </a:endParaRPr>
          </a:p>
        </p:txBody>
      </p:sp>
      <p:pic>
        <p:nvPicPr>
          <p:cNvPr id="1025" name="Picture 1" descr="page1image49610960">
            <a:extLst>
              <a:ext uri="{FF2B5EF4-FFF2-40B4-BE49-F238E27FC236}">
                <a16:creationId xmlns:a16="http://schemas.microsoft.com/office/drawing/2014/main" id="{998E09DC-EE53-852B-DF1B-D13BEAAEE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5257800"/>
            <a:ext cx="1409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B0F388-8C6E-F98F-F6D5-7C15089F73B5}"/>
              </a:ext>
            </a:extLst>
          </p:cNvPr>
          <p:cNvPicPr>
            <a:picLocks noChangeAspect="1"/>
          </p:cNvPicPr>
          <p:nvPr/>
        </p:nvPicPr>
        <p:blipFill>
          <a:blip r:embed="rId3"/>
          <a:stretch>
            <a:fillRect/>
          </a:stretch>
        </p:blipFill>
        <p:spPr>
          <a:xfrm>
            <a:off x="10668000" y="550863"/>
            <a:ext cx="1196009" cy="1365141"/>
          </a:xfrm>
          <a:prstGeom prst="rect">
            <a:avLst/>
          </a:prstGeom>
        </p:spPr>
      </p:pic>
    </p:spTree>
    <p:extLst>
      <p:ext uri="{BB962C8B-B14F-4D97-AF65-F5344CB8AC3E}">
        <p14:creationId xmlns:p14="http://schemas.microsoft.com/office/powerpoint/2010/main" val="35514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2</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10</a:t>
            </a:fld>
            <a:endParaRPr lang="en-KR" dirty="0"/>
          </a:p>
        </p:txBody>
      </p:sp>
      <p:sp>
        <p:nvSpPr>
          <p:cNvPr id="2" name="Footer Placeholder 9">
            <a:extLst>
              <a:ext uri="{FF2B5EF4-FFF2-40B4-BE49-F238E27FC236}">
                <a16:creationId xmlns:a16="http://schemas.microsoft.com/office/drawing/2014/main" id="{3E8ABBBC-3A0F-299A-0802-B84720E90F66}"/>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3" name="Title 6">
            <a:extLst>
              <a:ext uri="{FF2B5EF4-FFF2-40B4-BE49-F238E27FC236}">
                <a16:creationId xmlns:a16="http://schemas.microsoft.com/office/drawing/2014/main" id="{0FFEB723-7A7A-07E8-1D8D-A22EC023C8C3}"/>
              </a:ext>
            </a:extLst>
          </p:cNvPr>
          <p:cNvSpPr txBox="1">
            <a:spLocks/>
          </p:cNvSpPr>
          <p:nvPr/>
        </p:nvSpPr>
        <p:spPr>
          <a:xfrm>
            <a:off x="831850" y="3456996"/>
            <a:ext cx="10515600" cy="145638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KR" dirty="0"/>
              <a:t>What is single cell RNA-seq and</a:t>
            </a:r>
          </a:p>
          <a:p>
            <a:r>
              <a:rPr lang="en-US" dirty="0"/>
              <a:t>S</a:t>
            </a:r>
            <a:r>
              <a:rPr lang="en-KR" dirty="0"/>
              <a:t>patial transcriptomics?</a:t>
            </a:r>
          </a:p>
        </p:txBody>
      </p:sp>
    </p:spTree>
    <p:extLst>
      <p:ext uri="{BB962C8B-B14F-4D97-AF65-F5344CB8AC3E}">
        <p14:creationId xmlns:p14="http://schemas.microsoft.com/office/powerpoint/2010/main" val="909573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5">
            <a:extLst>
              <a:ext uri="{FF2B5EF4-FFF2-40B4-BE49-F238E27FC236}">
                <a16:creationId xmlns:a16="http://schemas.microsoft.com/office/drawing/2014/main" id="{D7B03C1B-B96A-EE6B-2B1C-28D9DB3CFE63}"/>
              </a:ext>
            </a:extLst>
          </p:cNvPr>
          <p:cNvSpPr/>
          <p:nvPr/>
        </p:nvSpPr>
        <p:spPr>
          <a:xfrm>
            <a:off x="695325" y="1592263"/>
            <a:ext cx="10801350" cy="1072896"/>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Arial" panose="020B0604020202020204" pitchFamily="34" charset="0"/>
                <a:cs typeface="Arial" panose="020B0604020202020204" pitchFamily="34" charset="0"/>
              </a:rPr>
              <a:t>Single-Cell RNA-Seq provides transcriptional profiling of thousands of individual cells. This level of throughput analysis enables researchers to understand at the single-cell level what genes are expressed, in what quantities, and how they differ across thousands of cells within a heterogeneous sample.</a:t>
            </a:r>
          </a:p>
        </p:txBody>
      </p:sp>
      <p:sp>
        <p:nvSpPr>
          <p:cNvPr id="6" name="직사각형 5">
            <a:extLst>
              <a:ext uri="{FF2B5EF4-FFF2-40B4-BE49-F238E27FC236}">
                <a16:creationId xmlns:a16="http://schemas.microsoft.com/office/drawing/2014/main" id="{9D8CC157-F117-9598-0F0C-2BF8AE9898FC}"/>
              </a:ext>
            </a:extLst>
          </p:cNvPr>
          <p:cNvSpPr/>
          <p:nvPr/>
        </p:nvSpPr>
        <p:spPr>
          <a:xfrm>
            <a:off x="695324" y="3458809"/>
            <a:ext cx="10801349" cy="1072897"/>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Arial" panose="020B0604020202020204" pitchFamily="34" charset="0"/>
                <a:cs typeface="Arial" panose="020B0604020202020204" pitchFamily="34" charset="0"/>
              </a:rPr>
              <a:t>Spatial transcriptomics is a method that enables researchers to spatially localize and quantify gene expression in the form of mRNA transcripts within cells or tissues that are in their native state. Spatial transcriptomics offers an unbiased exploration of mRNA transcripts in situ that can be quantified.</a:t>
            </a:r>
            <a:endParaRPr lang="en-US" altLang="ko-KR" sz="1100"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43C2794-C248-774C-BCAB-29343800DA36}"/>
              </a:ext>
            </a:extLst>
          </p:cNvPr>
          <p:cNvSpPr txBox="1"/>
          <p:nvPr/>
        </p:nvSpPr>
        <p:spPr>
          <a:xfrm>
            <a:off x="695325" y="2671199"/>
            <a:ext cx="10638422" cy="276999"/>
          </a:xfrm>
          <a:prstGeom prst="rect">
            <a:avLst/>
          </a:prstGeom>
          <a:noFill/>
        </p:spPr>
        <p:txBody>
          <a:bodyPr wrap="square">
            <a:spAutoFit/>
          </a:bodyPr>
          <a:lstStyle/>
          <a:p>
            <a:r>
              <a:rPr lang="en-US" sz="1200" dirty="0">
                <a:solidFill>
                  <a:schemeClr val="bg1">
                    <a:lumMod val="65000"/>
                  </a:schemeClr>
                </a:solidFill>
                <a:latin typeface="Arial" panose="020B0604020202020204" pitchFamily="34" charset="0"/>
                <a:cs typeface="Arial" panose="020B0604020202020204" pitchFamily="34" charset="0"/>
              </a:rPr>
              <a:t>https://</a:t>
            </a:r>
            <a:r>
              <a:rPr lang="en-US" sz="1200" dirty="0" err="1">
                <a:solidFill>
                  <a:schemeClr val="bg1">
                    <a:lumMod val="65000"/>
                  </a:schemeClr>
                </a:solidFill>
                <a:latin typeface="Arial" panose="020B0604020202020204" pitchFamily="34" charset="0"/>
                <a:cs typeface="Arial" panose="020B0604020202020204" pitchFamily="34" charset="0"/>
              </a:rPr>
              <a:t>web.genewiz.com</a:t>
            </a:r>
            <a:r>
              <a:rPr lang="en-US" sz="1200" dirty="0">
                <a:solidFill>
                  <a:schemeClr val="bg1">
                    <a:lumMod val="65000"/>
                  </a:schemeClr>
                </a:solidFill>
                <a:latin typeface="Arial" panose="020B0604020202020204" pitchFamily="34" charset="0"/>
                <a:cs typeface="Arial" panose="020B0604020202020204" pitchFamily="34" charset="0"/>
              </a:rPr>
              <a:t>/single-cell-</a:t>
            </a:r>
            <a:r>
              <a:rPr lang="en-US" sz="1200" dirty="0" err="1">
                <a:solidFill>
                  <a:schemeClr val="bg1">
                    <a:lumMod val="65000"/>
                  </a:schemeClr>
                </a:solidFill>
                <a:latin typeface="Arial" panose="020B0604020202020204" pitchFamily="34" charset="0"/>
                <a:cs typeface="Arial" panose="020B0604020202020204" pitchFamily="34" charset="0"/>
              </a:rPr>
              <a:t>faq</a:t>
            </a:r>
            <a:r>
              <a:rPr lang="en-US" sz="1200" dirty="0">
                <a:solidFill>
                  <a:schemeClr val="bg1">
                    <a:lumMod val="65000"/>
                  </a:schemeClr>
                </a:solidFill>
                <a:latin typeface="Arial" panose="020B0604020202020204" pitchFamily="34" charset="0"/>
                <a:cs typeface="Arial" panose="020B0604020202020204" pitchFamily="34" charset="0"/>
              </a:rPr>
              <a:t>#:~:text=Single%2DCell%20RNA%2DSeq%20provides,cells%20within%20a%20heterogeneous%20sample.</a:t>
            </a:r>
            <a:endParaRPr lang="en-KR" sz="1200" dirty="0">
              <a:solidFill>
                <a:schemeClr val="bg1">
                  <a:lumMod val="65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92CC26A-733C-92E0-E1EB-54BF67087589}"/>
              </a:ext>
            </a:extLst>
          </p:cNvPr>
          <p:cNvSpPr txBox="1"/>
          <p:nvPr/>
        </p:nvSpPr>
        <p:spPr>
          <a:xfrm>
            <a:off x="695324" y="4531706"/>
            <a:ext cx="7666683" cy="276999"/>
          </a:xfrm>
          <a:prstGeom prst="rect">
            <a:avLst/>
          </a:prstGeom>
          <a:noFill/>
        </p:spPr>
        <p:txBody>
          <a:bodyPr wrap="square">
            <a:spAutoFit/>
          </a:bodyPr>
          <a:lstStyle/>
          <a:p>
            <a:r>
              <a:rPr lang="en-US" sz="1200" dirty="0">
                <a:solidFill>
                  <a:schemeClr val="bg1">
                    <a:lumMod val="65000"/>
                  </a:schemeClr>
                </a:solidFill>
                <a:latin typeface="Arial" panose="020B0604020202020204" pitchFamily="34" charset="0"/>
                <a:cs typeface="Arial" panose="020B0604020202020204" pitchFamily="34" charset="0"/>
              </a:rPr>
              <a:t>https://</a:t>
            </a:r>
            <a:r>
              <a:rPr lang="en-US" sz="1200" dirty="0" err="1">
                <a:solidFill>
                  <a:schemeClr val="bg1">
                    <a:lumMod val="65000"/>
                  </a:schemeClr>
                </a:solidFill>
                <a:latin typeface="Arial" panose="020B0604020202020204" pitchFamily="34" charset="0"/>
                <a:cs typeface="Arial" panose="020B0604020202020204" pitchFamily="34" charset="0"/>
              </a:rPr>
              <a:t>nanostring.com</a:t>
            </a:r>
            <a:r>
              <a:rPr lang="en-US" sz="1200" dirty="0">
                <a:solidFill>
                  <a:schemeClr val="bg1">
                    <a:lumMod val="65000"/>
                  </a:schemeClr>
                </a:solidFill>
                <a:latin typeface="Arial" panose="020B0604020202020204" pitchFamily="34" charset="0"/>
                <a:cs typeface="Arial" panose="020B0604020202020204" pitchFamily="34" charset="0"/>
              </a:rPr>
              <a:t>/blog/what-is-spatial-gene-expression/</a:t>
            </a:r>
            <a:endParaRPr lang="en-KR" sz="1200" dirty="0">
              <a:solidFill>
                <a:schemeClr val="bg1">
                  <a:lumMod val="65000"/>
                </a:schemeClr>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B1867F5-F298-1BE6-A6B3-D22980BBD874}"/>
              </a:ext>
            </a:extLst>
          </p:cNvPr>
          <p:cNvSpPr txBox="1">
            <a:spLocks/>
          </p:cNvSpPr>
          <p:nvPr/>
        </p:nvSpPr>
        <p:spPr>
          <a:xfrm>
            <a:off x="410817" y="375599"/>
            <a:ext cx="11198085" cy="7851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KR"/>
              <a:t>Single-cell</a:t>
            </a:r>
            <a:r>
              <a:rPr lang="en-US" dirty="0"/>
              <a:t> RNA-seq</a:t>
            </a:r>
            <a:r>
              <a:rPr lang="en-KR"/>
              <a:t> </a:t>
            </a:r>
            <a:r>
              <a:rPr lang="en-KR" dirty="0"/>
              <a:t>and Spatial transcriptomics</a:t>
            </a:r>
          </a:p>
        </p:txBody>
      </p:sp>
    </p:spTree>
    <p:extLst>
      <p:ext uri="{BB962C8B-B14F-4D97-AF65-F5344CB8AC3E}">
        <p14:creationId xmlns:p14="http://schemas.microsoft.com/office/powerpoint/2010/main" val="248672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29000"/>
            <a:ext cx="10515600" cy="881743"/>
          </a:xfrm>
        </p:spPr>
        <p:txBody>
          <a:bodyPr>
            <a:normAutofit/>
          </a:bodyPr>
          <a:lstStyle/>
          <a:p>
            <a:r>
              <a:rPr lang="en-US" dirty="0"/>
              <a:t>Space Ranger</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3</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12</a:t>
            </a:fld>
            <a:endParaRPr lang="en-KR" dirty="0"/>
          </a:p>
        </p:txBody>
      </p:sp>
    </p:spTree>
    <p:extLst>
      <p:ext uri="{BB962C8B-B14F-4D97-AF65-F5344CB8AC3E}">
        <p14:creationId xmlns:p14="http://schemas.microsoft.com/office/powerpoint/2010/main" val="3847294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EA7F9B-7227-6297-676D-0CFAA04CD535}"/>
              </a:ext>
            </a:extLst>
          </p:cNvPr>
          <p:cNvSpPr>
            <a:spLocks noGrp="1"/>
          </p:cNvSpPr>
          <p:nvPr>
            <p:ph type="title"/>
          </p:nvPr>
        </p:nvSpPr>
        <p:spPr/>
        <p:txBody>
          <a:bodyPr/>
          <a:lstStyle/>
          <a:p>
            <a:r>
              <a:rPr kumimoji="1" lang="en-US" altLang="ko-Kore-US" dirty="0"/>
              <a:t>What is Space Ranger?</a:t>
            </a:r>
            <a:endParaRPr kumimoji="1" lang="ko-Kore-US" altLang="en-US" dirty="0"/>
          </a:p>
        </p:txBody>
      </p:sp>
      <p:sp>
        <p:nvSpPr>
          <p:cNvPr id="3" name="내용 개체 틀 2">
            <a:extLst>
              <a:ext uri="{FF2B5EF4-FFF2-40B4-BE49-F238E27FC236}">
                <a16:creationId xmlns:a16="http://schemas.microsoft.com/office/drawing/2014/main" id="{ACC4956C-A109-508F-D12A-776D61BCDC36}"/>
              </a:ext>
            </a:extLst>
          </p:cNvPr>
          <p:cNvSpPr>
            <a:spLocks noGrp="1"/>
          </p:cNvSpPr>
          <p:nvPr>
            <p:ph idx="1"/>
          </p:nvPr>
        </p:nvSpPr>
        <p:spPr>
          <a:xfrm>
            <a:off x="695325" y="1592263"/>
            <a:ext cx="10801350" cy="3128018"/>
          </a:xfrm>
        </p:spPr>
        <p:txBody>
          <a:bodyPr/>
          <a:lstStyle/>
          <a:p>
            <a:r>
              <a:rPr kumimoji="1" lang="en-US" altLang="ko-Kore-US" dirty="0"/>
              <a:t>Space Ranger is a set of analysis pipelines for processing 10X Genomics </a:t>
            </a:r>
            <a:r>
              <a:rPr kumimoji="1" lang="en-US" altLang="ko-Kore-US" dirty="0" err="1"/>
              <a:t>Visium</a:t>
            </a:r>
            <a:r>
              <a:rPr kumimoji="1" lang="en-US" altLang="ko-Kore-US" dirty="0"/>
              <a:t> sequence data (</a:t>
            </a:r>
            <a:r>
              <a:rPr kumimoji="1" lang="en-US" altLang="ko-Kore-US" dirty="0">
                <a:latin typeface="Courier" pitchFamily="2" charset="0"/>
              </a:rPr>
              <a:t>FASTQ</a:t>
            </a:r>
            <a:r>
              <a:rPr kumimoji="1" lang="en-US" altLang="ko-Kore-US" dirty="0"/>
              <a:t> files) with high resolution microscope images of tissue.</a:t>
            </a:r>
          </a:p>
          <a:p>
            <a:r>
              <a:rPr kumimoji="1" lang="en-US" altLang="ko-Kore-US" dirty="0"/>
              <a:t>It maps the transcriptomic reads to the microscope image of the tissue from which the reads were obtained</a:t>
            </a:r>
          </a:p>
          <a:p>
            <a:r>
              <a:rPr kumimoji="1" lang="en-US" altLang="ko-Kore-US" dirty="0"/>
              <a:t>We will introduce </a:t>
            </a:r>
            <a:r>
              <a:rPr kumimoji="1" lang="en-US" altLang="ko-Kore-US" b="1" dirty="0" err="1">
                <a:latin typeface="Courier New" panose="02070309020205020404" pitchFamily="49" charset="0"/>
                <a:cs typeface="Courier New" panose="02070309020205020404" pitchFamily="49" charset="0"/>
              </a:rPr>
              <a:t>spaceranger</a:t>
            </a:r>
            <a:r>
              <a:rPr kumimoji="1" lang="en-US" altLang="ko-Kore-US" b="1" dirty="0">
                <a:latin typeface="Courier New" panose="02070309020205020404" pitchFamily="49" charset="0"/>
                <a:cs typeface="Courier New" panose="02070309020205020404" pitchFamily="49" charset="0"/>
              </a:rPr>
              <a:t> count</a:t>
            </a:r>
            <a:r>
              <a:rPr kumimoji="1" lang="en-US" altLang="ko-Kore-US" dirty="0"/>
              <a:t> pipeline among the 5 pipelines</a:t>
            </a:r>
            <a:endParaRPr kumimoji="1" lang="ko-Kore-US" altLang="en-US" dirty="0"/>
          </a:p>
        </p:txBody>
      </p:sp>
      <p:sp>
        <p:nvSpPr>
          <p:cNvPr id="4" name="날짜 개체 틀 3">
            <a:extLst>
              <a:ext uri="{FF2B5EF4-FFF2-40B4-BE49-F238E27FC236}">
                <a16:creationId xmlns:a16="http://schemas.microsoft.com/office/drawing/2014/main" id="{277BA09D-E443-08CA-0E8A-893F86780A22}"/>
              </a:ext>
            </a:extLst>
          </p:cNvPr>
          <p:cNvSpPr>
            <a:spLocks noGrp="1"/>
          </p:cNvSpPr>
          <p:nvPr>
            <p:ph type="dt" sz="half" idx="10"/>
          </p:nvPr>
        </p:nvSpPr>
        <p:spPr/>
        <p:txBody>
          <a:bodyPr/>
          <a:lstStyle/>
          <a:p>
            <a:r>
              <a:rPr lang="en-US"/>
              <a:t>Spatial Transcriptomics</a:t>
            </a:r>
            <a:endParaRPr lang="en-KR" dirty="0"/>
          </a:p>
        </p:txBody>
      </p:sp>
      <p:sp>
        <p:nvSpPr>
          <p:cNvPr id="6" name="슬라이드 번호 개체 틀 5">
            <a:extLst>
              <a:ext uri="{FF2B5EF4-FFF2-40B4-BE49-F238E27FC236}">
                <a16:creationId xmlns:a16="http://schemas.microsoft.com/office/drawing/2014/main" id="{EA8E0E4B-F2A2-8B1C-B468-81A454E56C20}"/>
              </a:ext>
            </a:extLst>
          </p:cNvPr>
          <p:cNvSpPr>
            <a:spLocks noGrp="1"/>
          </p:cNvSpPr>
          <p:nvPr>
            <p:ph type="sldNum" sz="quarter" idx="12"/>
          </p:nvPr>
        </p:nvSpPr>
        <p:spPr/>
        <p:txBody>
          <a:bodyPr/>
          <a:lstStyle/>
          <a:p>
            <a:fld id="{11828C5E-8CE4-D747-8F0F-AA7D410D5DC1}" type="slidenum">
              <a:rPr lang="en-KR" smtClean="0"/>
              <a:pPr/>
              <a:t>13</a:t>
            </a:fld>
            <a:endParaRPr lang="en-KR" dirty="0"/>
          </a:p>
        </p:txBody>
      </p:sp>
      <p:sp>
        <p:nvSpPr>
          <p:cNvPr id="7" name="Footer Placeholder 9">
            <a:extLst>
              <a:ext uri="{FF2B5EF4-FFF2-40B4-BE49-F238E27FC236}">
                <a16:creationId xmlns:a16="http://schemas.microsoft.com/office/drawing/2014/main" id="{0958DFDC-11D5-92D4-D6AD-9F118CB773A3}"/>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3574875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5AC17-B096-FC54-D295-793C4ECBE817}"/>
              </a:ext>
            </a:extLst>
          </p:cNvPr>
          <p:cNvSpPr>
            <a:spLocks noGrp="1"/>
          </p:cNvSpPr>
          <p:nvPr>
            <p:ph type="title"/>
          </p:nvPr>
        </p:nvSpPr>
        <p:spPr/>
        <p:txBody>
          <a:bodyPr/>
          <a:lstStyle/>
          <a:p>
            <a:r>
              <a:rPr kumimoji="1" lang="en-US" altLang="ko-Kore-US" dirty="0"/>
              <a:t>Space Ranger Pipelines</a:t>
            </a:r>
            <a:endParaRPr kumimoji="1" lang="ko-Kore-US" altLang="en-US" dirty="0"/>
          </a:p>
        </p:txBody>
      </p:sp>
      <p:sp>
        <p:nvSpPr>
          <p:cNvPr id="4" name="날짜 개체 틀 3">
            <a:extLst>
              <a:ext uri="{FF2B5EF4-FFF2-40B4-BE49-F238E27FC236}">
                <a16:creationId xmlns:a16="http://schemas.microsoft.com/office/drawing/2014/main" id="{C1F4DBBA-BCF1-3903-21FF-111A44EFDB97}"/>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F477BA4-FD68-99C6-0BBC-756DB675724A}"/>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9CDFF7BB-2C36-EA6D-8D74-09B0D4A96699}"/>
              </a:ext>
            </a:extLst>
          </p:cNvPr>
          <p:cNvSpPr>
            <a:spLocks noGrp="1"/>
          </p:cNvSpPr>
          <p:nvPr>
            <p:ph type="sldNum" sz="quarter" idx="12"/>
          </p:nvPr>
        </p:nvSpPr>
        <p:spPr/>
        <p:txBody>
          <a:bodyPr/>
          <a:lstStyle/>
          <a:p>
            <a:fld id="{11828C5E-8CE4-D747-8F0F-AA7D410D5DC1}" type="slidenum">
              <a:rPr lang="en-KR" smtClean="0"/>
              <a:pPr/>
              <a:t>14</a:t>
            </a:fld>
            <a:endParaRPr lang="en-KR" dirty="0"/>
          </a:p>
        </p:txBody>
      </p:sp>
      <p:pic>
        <p:nvPicPr>
          <p:cNvPr id="7" name="그림 6">
            <a:extLst>
              <a:ext uri="{FF2B5EF4-FFF2-40B4-BE49-F238E27FC236}">
                <a16:creationId xmlns:a16="http://schemas.microsoft.com/office/drawing/2014/main" id="{123F17B7-7864-3AEE-74E7-FD0475F65F3B}"/>
              </a:ext>
            </a:extLst>
          </p:cNvPr>
          <p:cNvPicPr>
            <a:picLocks noChangeAspect="1"/>
          </p:cNvPicPr>
          <p:nvPr/>
        </p:nvPicPr>
        <p:blipFill>
          <a:blip r:embed="rId2"/>
          <a:stretch>
            <a:fillRect/>
          </a:stretch>
        </p:blipFill>
        <p:spPr>
          <a:xfrm>
            <a:off x="711178" y="1621011"/>
            <a:ext cx="6809644" cy="3270971"/>
          </a:xfrm>
          <a:prstGeom prst="rect">
            <a:avLst/>
          </a:prstGeom>
        </p:spPr>
      </p:pic>
      <p:sp>
        <p:nvSpPr>
          <p:cNvPr id="9" name="TextBox 8">
            <a:extLst>
              <a:ext uri="{FF2B5EF4-FFF2-40B4-BE49-F238E27FC236}">
                <a16:creationId xmlns:a16="http://schemas.microsoft.com/office/drawing/2014/main" id="{76997900-162A-1230-5E50-EC87DCDDD80E}"/>
              </a:ext>
            </a:extLst>
          </p:cNvPr>
          <p:cNvSpPr txBox="1"/>
          <p:nvPr/>
        </p:nvSpPr>
        <p:spPr>
          <a:xfrm>
            <a:off x="7520823" y="2572157"/>
            <a:ext cx="4551728" cy="1477328"/>
          </a:xfrm>
          <a:prstGeom prst="rect">
            <a:avLst/>
          </a:prstGeom>
          <a:noFill/>
        </p:spPr>
        <p:txBody>
          <a:bodyPr wrap="square">
            <a:spAutoFit/>
          </a:bodyPr>
          <a:lstStyle/>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mkfastq</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b="1"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count</a:t>
            </a:r>
            <a:r>
              <a:rPr lang="en-US" altLang="ko-Kore-US" sz="1800" b="1"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b="1"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aggr</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targeted-compare</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targeted-depth</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p:txBody>
      </p:sp>
      <p:sp>
        <p:nvSpPr>
          <p:cNvPr id="11" name="TextBox 10">
            <a:extLst>
              <a:ext uri="{FF2B5EF4-FFF2-40B4-BE49-F238E27FC236}">
                <a16:creationId xmlns:a16="http://schemas.microsoft.com/office/drawing/2014/main" id="{FA1FF33C-ED5C-827C-16D1-AA681C9B3B58}"/>
              </a:ext>
            </a:extLst>
          </p:cNvPr>
          <p:cNvSpPr txBox="1"/>
          <p:nvPr/>
        </p:nvSpPr>
        <p:spPr>
          <a:xfrm>
            <a:off x="627109" y="5092682"/>
            <a:ext cx="6370833"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https://support.10xgenomics.com/spatial-gene-expression/software/pipelines/latest/what-is-space-ranger</a:t>
            </a:r>
          </a:p>
        </p:txBody>
      </p:sp>
      <p:sp>
        <p:nvSpPr>
          <p:cNvPr id="3" name="Rectangle 2">
            <a:extLst>
              <a:ext uri="{FF2B5EF4-FFF2-40B4-BE49-F238E27FC236}">
                <a16:creationId xmlns:a16="http://schemas.microsoft.com/office/drawing/2014/main" id="{E159A237-1FAC-C980-3F9D-6CB06B589A7C}"/>
              </a:ext>
            </a:extLst>
          </p:cNvPr>
          <p:cNvSpPr/>
          <p:nvPr/>
        </p:nvSpPr>
        <p:spPr>
          <a:xfrm>
            <a:off x="3658610" y="3716453"/>
            <a:ext cx="888275" cy="4180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954678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F64BE7-66B0-FD55-9B6F-8BA54B9FAE23}"/>
              </a:ext>
            </a:extLst>
          </p:cNvPr>
          <p:cNvSpPr>
            <a:spLocks noGrp="1"/>
          </p:cNvSpPr>
          <p:nvPr>
            <p:ph type="title"/>
          </p:nvPr>
        </p:nvSpPr>
        <p:spPr/>
        <p:txBody>
          <a:bodyPr/>
          <a:lstStyle/>
          <a:p>
            <a:r>
              <a:rPr kumimoji="1" lang="en-US" altLang="ko-Kore-US" dirty="0"/>
              <a:t>Installing Space Ranger</a:t>
            </a:r>
            <a:endParaRPr kumimoji="1" lang="ko-Kore-US" altLang="en-US" dirty="0"/>
          </a:p>
        </p:txBody>
      </p:sp>
      <p:sp>
        <p:nvSpPr>
          <p:cNvPr id="3" name="내용 개체 틀 2">
            <a:extLst>
              <a:ext uri="{FF2B5EF4-FFF2-40B4-BE49-F238E27FC236}">
                <a16:creationId xmlns:a16="http://schemas.microsoft.com/office/drawing/2014/main" id="{867F9BCF-1C96-6DF2-5301-156A4B3781AD}"/>
              </a:ext>
            </a:extLst>
          </p:cNvPr>
          <p:cNvSpPr>
            <a:spLocks noGrp="1"/>
          </p:cNvSpPr>
          <p:nvPr>
            <p:ph idx="1"/>
          </p:nvPr>
        </p:nvSpPr>
        <p:spPr>
          <a:xfrm>
            <a:off x="496957" y="1331574"/>
            <a:ext cx="11198085" cy="3681793"/>
          </a:xfrm>
        </p:spPr>
        <p:txBody>
          <a:bodyPr>
            <a:normAutofit lnSpcReduction="10000"/>
          </a:bodyPr>
          <a:lstStyle/>
          <a:p>
            <a:pPr algn="l">
              <a:buFont typeface="+mj-lt"/>
              <a:buAutoNum type="arabicPeriod"/>
            </a:pPr>
            <a:r>
              <a:rPr lang="ko-KR" altLang="en-US" b="0" i="0" dirty="0">
                <a:effectLst/>
                <a:latin typeface="+mj-lt"/>
              </a:rPr>
              <a:t> </a:t>
            </a:r>
            <a:r>
              <a:rPr lang="en" altLang="ko-Kore-US" b="0" i="0" dirty="0">
                <a:effectLst/>
                <a:latin typeface="+mj-lt"/>
              </a:rPr>
              <a:t>Download and unpack the Space Ranger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any location</a:t>
            </a:r>
          </a:p>
          <a:p>
            <a:pPr algn="l">
              <a:buFont typeface="+mj-lt"/>
              <a:buAutoNum type="arabicPeriod"/>
            </a:pPr>
            <a:endParaRPr lang="en" altLang="ko-Kore-US" b="0" i="0" dirty="0">
              <a:effectLst/>
              <a:latin typeface="+mj-lt"/>
            </a:endParaRPr>
          </a:p>
          <a:p>
            <a:pPr algn="l">
              <a:buFont typeface="+mj-lt"/>
              <a:buAutoNum type="arabicPeriod"/>
            </a:pPr>
            <a:endParaRPr lang="en" altLang="ko-Kore-US" dirty="0">
              <a:latin typeface="+mj-lt"/>
            </a:endParaRPr>
          </a:p>
          <a:p>
            <a:pPr algn="l">
              <a:buFont typeface="+mj-lt"/>
              <a:buAutoNum type="arabicPeriod"/>
            </a:pPr>
            <a:endParaRPr lang="en" altLang="ko-Kore-US" b="0" i="0" dirty="0">
              <a:effectLst/>
              <a:latin typeface="+mj-lt"/>
            </a:endParaRPr>
          </a:p>
          <a:p>
            <a:pPr algn="l">
              <a:buFont typeface="+mj-lt"/>
              <a:buAutoNum type="arabicPeriod"/>
            </a:pPr>
            <a:r>
              <a:rPr lang="ko-KR" altLang="en-US" b="0" i="0" dirty="0">
                <a:effectLst/>
                <a:latin typeface="+mj-lt"/>
              </a:rPr>
              <a:t> </a:t>
            </a:r>
            <a:r>
              <a:rPr lang="en" altLang="ko-Kore-US" b="0" i="0" dirty="0">
                <a:effectLst/>
                <a:latin typeface="+mj-lt"/>
              </a:rPr>
              <a:t>Download and unpack proper reference data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 convenient location</a:t>
            </a:r>
          </a:p>
          <a:p>
            <a:pPr algn="l">
              <a:buFont typeface="+mj-lt"/>
              <a:buAutoNum type="arabicPeriod"/>
            </a:pPr>
            <a:endParaRPr lang="en" altLang="ko-Kore-US" b="0" i="0" dirty="0">
              <a:effectLst/>
              <a:latin typeface="+mj-lt"/>
            </a:endParaRPr>
          </a:p>
          <a:p>
            <a:pPr marL="0" indent="0" algn="l">
              <a:buNone/>
            </a:pPr>
            <a:endParaRPr lang="en" altLang="ko-Kore-US" b="0" i="0" dirty="0">
              <a:effectLst/>
              <a:latin typeface="+mj-lt"/>
            </a:endParaRPr>
          </a:p>
          <a:p>
            <a:pPr marL="0" indent="0" algn="l">
              <a:buNone/>
            </a:pPr>
            <a:r>
              <a:rPr lang="en-US" altLang="ko-KR" b="0" i="0" dirty="0">
                <a:effectLst/>
                <a:latin typeface="+mj-lt"/>
              </a:rPr>
              <a:t>3.</a:t>
            </a:r>
            <a:r>
              <a:rPr lang="ko-KR" altLang="en-US" b="0" i="0" dirty="0">
                <a:effectLst/>
                <a:latin typeface="+mj-lt"/>
              </a:rPr>
              <a:t> </a:t>
            </a:r>
            <a:r>
              <a:rPr lang="en" altLang="ko-Kore-US" b="0" i="0" dirty="0">
                <a:effectLst/>
                <a:latin typeface="+mj-lt"/>
              </a:rPr>
              <a:t>Pre-pend the Space Ranger directory to your </a:t>
            </a:r>
            <a:r>
              <a:rPr lang="en" altLang="ko-Kore-US" b="0" i="0" dirty="0">
                <a:effectLst/>
                <a:latin typeface="Courier New" panose="02070309020205020404" pitchFamily="49" charset="0"/>
                <a:cs typeface="Courier New" panose="02070309020205020404" pitchFamily="49" charset="0"/>
              </a:rPr>
              <a:t>$PATH</a:t>
            </a:r>
          </a:p>
        </p:txBody>
      </p:sp>
      <p:sp>
        <p:nvSpPr>
          <p:cNvPr id="4" name="날짜 개체 틀 3">
            <a:extLst>
              <a:ext uri="{FF2B5EF4-FFF2-40B4-BE49-F238E27FC236}">
                <a16:creationId xmlns:a16="http://schemas.microsoft.com/office/drawing/2014/main" id="{54FBC10B-5063-5649-D663-9966A6B325FF}"/>
              </a:ext>
            </a:extLst>
          </p:cNvPr>
          <p:cNvSpPr>
            <a:spLocks noGrp="1"/>
          </p:cNvSpPr>
          <p:nvPr>
            <p:ph type="dt" sz="half" idx="10"/>
          </p:nvPr>
        </p:nvSpPr>
        <p:spPr/>
        <p:txBody>
          <a:bodyPr/>
          <a:lstStyle/>
          <a:p>
            <a:r>
              <a:rPr lang="en-US" dirty="0"/>
              <a:t>Spatial Transcriptomics</a:t>
            </a:r>
            <a:endParaRPr lang="en-KR" dirty="0"/>
          </a:p>
        </p:txBody>
      </p:sp>
      <p:sp>
        <p:nvSpPr>
          <p:cNvPr id="5" name="바닥글 개체 틀 4">
            <a:extLst>
              <a:ext uri="{FF2B5EF4-FFF2-40B4-BE49-F238E27FC236}">
                <a16:creationId xmlns:a16="http://schemas.microsoft.com/office/drawing/2014/main" id="{CDB5D55E-DA4A-C69E-4C88-0FFD09440400}"/>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2762B68F-D8CC-4775-05C1-985D7BF5D12D}"/>
              </a:ext>
            </a:extLst>
          </p:cNvPr>
          <p:cNvSpPr>
            <a:spLocks noGrp="1"/>
          </p:cNvSpPr>
          <p:nvPr>
            <p:ph type="sldNum" sz="quarter" idx="12"/>
          </p:nvPr>
        </p:nvSpPr>
        <p:spPr/>
        <p:txBody>
          <a:bodyPr/>
          <a:lstStyle/>
          <a:p>
            <a:fld id="{11828C5E-8CE4-D747-8F0F-AA7D410D5DC1}" type="slidenum">
              <a:rPr lang="en-KR" smtClean="0"/>
              <a:pPr/>
              <a:t>15</a:t>
            </a:fld>
            <a:endParaRPr lang="en-KR" dirty="0"/>
          </a:p>
        </p:txBody>
      </p:sp>
      <p:sp>
        <p:nvSpPr>
          <p:cNvPr id="14" name="TextBox 13">
            <a:extLst>
              <a:ext uri="{FF2B5EF4-FFF2-40B4-BE49-F238E27FC236}">
                <a16:creationId xmlns:a16="http://schemas.microsoft.com/office/drawing/2014/main" id="{B0893232-3074-17FD-0E83-6335C0018E10}"/>
              </a:ext>
            </a:extLst>
          </p:cNvPr>
          <p:cNvSpPr txBox="1"/>
          <p:nvPr/>
        </p:nvSpPr>
        <p:spPr>
          <a:xfrm>
            <a:off x="707789" y="5601456"/>
            <a:ext cx="6096000"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https://support.10xgenomics.com/spatial-gene-expression/software/pipelines/latest/installation</a:t>
            </a:r>
          </a:p>
        </p:txBody>
      </p:sp>
      <p:sp>
        <p:nvSpPr>
          <p:cNvPr id="7" name="직사각형 5">
            <a:extLst>
              <a:ext uri="{FF2B5EF4-FFF2-40B4-BE49-F238E27FC236}">
                <a16:creationId xmlns:a16="http://schemas.microsoft.com/office/drawing/2014/main" id="{6A70DE65-920E-9441-89C1-3307F7E1D104}"/>
              </a:ext>
            </a:extLst>
          </p:cNvPr>
          <p:cNvSpPr/>
          <p:nvPr/>
        </p:nvSpPr>
        <p:spPr>
          <a:xfrm>
            <a:off x="707789" y="1765152"/>
            <a:ext cx="10788886" cy="12092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Terminal</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cd /opt</a:t>
            </a:r>
          </a:p>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spaceranger-2.0.0.tar.gz</a:t>
            </a:r>
          </a:p>
        </p:txBody>
      </p:sp>
      <p:sp>
        <p:nvSpPr>
          <p:cNvPr id="8" name="직사각형 5">
            <a:extLst>
              <a:ext uri="{FF2B5EF4-FFF2-40B4-BE49-F238E27FC236}">
                <a16:creationId xmlns:a16="http://schemas.microsoft.com/office/drawing/2014/main" id="{943C8A39-4711-BD0A-18EE-FE45E805A647}"/>
              </a:ext>
            </a:extLst>
          </p:cNvPr>
          <p:cNvSpPr/>
          <p:nvPr/>
        </p:nvSpPr>
        <p:spPr>
          <a:xfrm>
            <a:off x="707789" y="3710712"/>
            <a:ext cx="10788886" cy="5892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refdata-gex-GRCh38-2020-A.tar.gz</a:t>
            </a:r>
          </a:p>
        </p:txBody>
      </p:sp>
      <p:sp>
        <p:nvSpPr>
          <p:cNvPr id="9" name="직사각형 5">
            <a:extLst>
              <a:ext uri="{FF2B5EF4-FFF2-40B4-BE49-F238E27FC236}">
                <a16:creationId xmlns:a16="http://schemas.microsoft.com/office/drawing/2014/main" id="{E443C470-CBF2-FE43-0324-F4C92B2CF082}"/>
              </a:ext>
            </a:extLst>
          </p:cNvPr>
          <p:cNvSpPr/>
          <p:nvPr/>
        </p:nvSpPr>
        <p:spPr>
          <a:xfrm>
            <a:off x="707789" y="5000131"/>
            <a:ext cx="10788886" cy="58924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export PATH=/opt/spaceranger-2.0.0:$PATH</a:t>
            </a:r>
          </a:p>
        </p:txBody>
      </p:sp>
    </p:spTree>
    <p:extLst>
      <p:ext uri="{BB962C8B-B14F-4D97-AF65-F5344CB8AC3E}">
        <p14:creationId xmlns:p14="http://schemas.microsoft.com/office/powerpoint/2010/main" val="307722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DFB410-B3F7-0207-405A-623F9DAC8BDD}"/>
              </a:ext>
            </a:extLst>
          </p:cNvPr>
          <p:cNvSpPr>
            <a:spLocks noGrp="1"/>
          </p:cNvSpPr>
          <p:nvPr>
            <p:ph type="title"/>
          </p:nvPr>
        </p:nvSpPr>
        <p:spPr/>
        <p:txBody>
          <a:bodyPr/>
          <a:lstStyle/>
          <a:p>
            <a:r>
              <a:rPr kumimoji="1" lang="en-US" altLang="ko-Kore-US" dirty="0"/>
              <a:t>Run </a:t>
            </a:r>
            <a:r>
              <a:rPr kumimoji="1" lang="en-US" altLang="ko-Kore-US" i="1" dirty="0" err="1"/>
              <a:t>spaceranger</a:t>
            </a:r>
            <a:r>
              <a:rPr kumimoji="1" lang="en-US" altLang="ko-Kore-US" i="1" dirty="0"/>
              <a:t> count</a:t>
            </a:r>
            <a:r>
              <a:rPr kumimoji="1" lang="en-US" altLang="ko-Kore-US" dirty="0"/>
              <a:t> command</a:t>
            </a:r>
            <a:endParaRPr kumimoji="1" lang="ko-Kore-US" altLang="en-US" dirty="0"/>
          </a:p>
        </p:txBody>
      </p:sp>
      <p:sp>
        <p:nvSpPr>
          <p:cNvPr id="4" name="날짜 개체 틀 3">
            <a:extLst>
              <a:ext uri="{FF2B5EF4-FFF2-40B4-BE49-F238E27FC236}">
                <a16:creationId xmlns:a16="http://schemas.microsoft.com/office/drawing/2014/main" id="{ECC767C0-F99B-E500-DE58-D53ACDA4349B}"/>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480E73C-1F52-B242-E253-E4326C5A7B26}"/>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BD520461-1E88-F566-37A2-E49C1B04DCD2}"/>
              </a:ext>
            </a:extLst>
          </p:cNvPr>
          <p:cNvSpPr>
            <a:spLocks noGrp="1"/>
          </p:cNvSpPr>
          <p:nvPr>
            <p:ph type="sldNum" sz="quarter" idx="12"/>
          </p:nvPr>
        </p:nvSpPr>
        <p:spPr/>
        <p:txBody>
          <a:bodyPr/>
          <a:lstStyle/>
          <a:p>
            <a:fld id="{11828C5E-8CE4-D747-8F0F-AA7D410D5DC1}" type="slidenum">
              <a:rPr lang="en-KR" smtClean="0"/>
              <a:pPr/>
              <a:t>16</a:t>
            </a:fld>
            <a:endParaRPr lang="en-KR" dirty="0"/>
          </a:p>
        </p:txBody>
      </p:sp>
      <p:sp>
        <p:nvSpPr>
          <p:cNvPr id="8" name="TextBox 7">
            <a:extLst>
              <a:ext uri="{FF2B5EF4-FFF2-40B4-BE49-F238E27FC236}">
                <a16:creationId xmlns:a16="http://schemas.microsoft.com/office/drawing/2014/main" id="{995BCAFB-F90B-E31A-EFF7-EB52204C859F}"/>
              </a:ext>
            </a:extLst>
          </p:cNvPr>
          <p:cNvSpPr txBox="1"/>
          <p:nvPr/>
        </p:nvSpPr>
        <p:spPr>
          <a:xfrm>
            <a:off x="706761" y="4237838"/>
            <a:ext cx="8740440"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https://support.10xgenomics.com/spatial-gene-expression/software/pipelines/latest/using/count</a:t>
            </a:r>
          </a:p>
        </p:txBody>
      </p:sp>
      <p:sp>
        <p:nvSpPr>
          <p:cNvPr id="9" name="TextBox 8">
            <a:extLst>
              <a:ext uri="{FF2B5EF4-FFF2-40B4-BE49-F238E27FC236}">
                <a16:creationId xmlns:a16="http://schemas.microsoft.com/office/drawing/2014/main" id="{47F6B182-4761-7DBF-55AB-45EC6BCE4629}"/>
              </a:ext>
            </a:extLst>
          </p:cNvPr>
          <p:cNvSpPr txBox="1"/>
          <p:nvPr/>
        </p:nvSpPr>
        <p:spPr>
          <a:xfrm>
            <a:off x="695325" y="4642080"/>
            <a:ext cx="11198084"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ore-US" sz="2400" dirty="0"/>
              <a:t>Input : the microscope image (</a:t>
            </a:r>
            <a:r>
              <a:rPr kumimoji="1" lang="en-US" altLang="ko-Kore-US" sz="2400" dirty="0">
                <a:latin typeface="Courier New" panose="02070309020205020404" pitchFamily="49" charset="0"/>
                <a:cs typeface="Courier New" panose="02070309020205020404" pitchFamily="49" charset="0"/>
              </a:rPr>
              <a:t>.tiff</a:t>
            </a:r>
            <a:r>
              <a:rPr kumimoji="1" lang="en-US" altLang="ko-Kore-US" sz="2400" dirty="0"/>
              <a:t>), FASTQ files(</a:t>
            </a:r>
            <a:r>
              <a:rPr kumimoji="1" lang="en-US" altLang="ko-Kore-US" sz="2400" dirty="0" err="1">
                <a:latin typeface="Courier New" panose="02070309020205020404" pitchFamily="49" charset="0"/>
                <a:cs typeface="Courier New" panose="02070309020205020404" pitchFamily="49" charset="0"/>
              </a:rPr>
              <a:t>Fastq</a:t>
            </a:r>
            <a:r>
              <a:rPr kumimoji="1" lang="en-US" altLang="ko-Kore-US" sz="2400" dirty="0"/>
              <a:t>)</a:t>
            </a:r>
          </a:p>
          <a:p>
            <a:pPr marL="342900" indent="-342900">
              <a:buFont typeface="Arial" panose="020B0604020202020204" pitchFamily="34" charset="0"/>
              <a:buChar char="•"/>
            </a:pPr>
            <a:r>
              <a:rPr kumimoji="1" lang="en-US" altLang="ko-Kore-US" sz="2400" dirty="0"/>
              <a:t>Perform : sequence alignment, tissue detection</a:t>
            </a:r>
          </a:p>
          <a:p>
            <a:pPr marL="342900" indent="-342900">
              <a:buFont typeface="Arial" panose="020B0604020202020204" pitchFamily="34" charset="0"/>
              <a:buChar char="•"/>
            </a:pPr>
            <a:r>
              <a:rPr kumimoji="1" lang="en-US" altLang="ko-Kore-US" sz="2400" dirty="0"/>
              <a:t>Output : gene-spot matrix</a:t>
            </a:r>
            <a:endParaRPr kumimoji="1" lang="ko-Kore-US" altLang="en-US" sz="2400" dirty="0"/>
          </a:p>
        </p:txBody>
      </p:sp>
      <p:sp>
        <p:nvSpPr>
          <p:cNvPr id="3" name="직사각형 5">
            <a:extLst>
              <a:ext uri="{FF2B5EF4-FFF2-40B4-BE49-F238E27FC236}">
                <a16:creationId xmlns:a16="http://schemas.microsoft.com/office/drawing/2014/main" id="{08836823-AAD4-8AEF-FE79-442DF6E7F968}"/>
              </a:ext>
            </a:extLst>
          </p:cNvPr>
          <p:cNvSpPr/>
          <p:nvPr/>
        </p:nvSpPr>
        <p:spPr>
          <a:xfrm>
            <a:off x="706761" y="1604620"/>
            <a:ext cx="10778478" cy="263321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$cd /home/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a:t>
            </a:r>
          </a:p>
          <a:p>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spaceranger</a:t>
            </a:r>
            <a:r>
              <a:rPr lang="en-US" altLang="ko-KR" sz="1500" dirty="0">
                <a:solidFill>
                  <a:schemeClr val="tx1"/>
                </a:solidFill>
                <a:latin typeface="Courier New" panose="02070309020205020404" pitchFamily="49" charset="0"/>
                <a:cs typeface="Courier New" panose="02070309020205020404" pitchFamily="49" charset="0"/>
              </a:rPr>
              <a:t> count --id=sample345 \ #Output directory</a:t>
            </a:r>
          </a:p>
          <a:p>
            <a:r>
              <a:rPr lang="en-US" altLang="ko-KR" sz="1500" dirty="0">
                <a:solidFill>
                  <a:schemeClr val="tx1"/>
                </a:solidFill>
                <a:latin typeface="Courier New" panose="02070309020205020404" pitchFamily="49" charset="0"/>
                <a:cs typeface="Courier New" panose="02070309020205020404" pitchFamily="49" charset="0"/>
              </a:rPr>
              <a:t>                   --transcriptome=/home/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/GRCh38-2020-A \ #Path to Reference</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fastqs</a:t>
            </a:r>
            <a:r>
              <a:rPr lang="en-US" altLang="ko-KR" sz="1500" dirty="0">
                <a:solidFill>
                  <a:schemeClr val="tx1"/>
                </a:solidFill>
                <a:latin typeface="Courier New" panose="02070309020205020404" pitchFamily="49" charset="0"/>
                <a:cs typeface="Courier New" panose="02070309020205020404" pitchFamily="49" charset="0"/>
              </a:rPr>
              <a:t>=/home/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/runs/HAWT7ADXX/outs/</a:t>
            </a:r>
            <a:r>
              <a:rPr lang="en-US" altLang="ko-KR" sz="1500" dirty="0" err="1">
                <a:solidFill>
                  <a:schemeClr val="tx1"/>
                </a:solidFill>
                <a:latin typeface="Courier New" panose="02070309020205020404" pitchFamily="49" charset="0"/>
                <a:cs typeface="Courier New" panose="02070309020205020404" pitchFamily="49" charset="0"/>
              </a:rPr>
              <a:t>fastq_path</a:t>
            </a:r>
            <a:r>
              <a:rPr lang="en-US" altLang="ko-KR" sz="1500" dirty="0">
                <a:solidFill>
                  <a:schemeClr val="tx1"/>
                </a:solidFill>
                <a:latin typeface="Courier New" panose="02070309020205020404" pitchFamily="49" charset="0"/>
                <a:cs typeface="Courier New" panose="02070309020205020404" pitchFamily="49" charset="0"/>
              </a:rPr>
              <a:t> \ #Path to FASTQs</a:t>
            </a:r>
          </a:p>
          <a:p>
            <a:r>
              <a:rPr lang="en-US" altLang="ko-KR" sz="1500" dirty="0">
                <a:solidFill>
                  <a:schemeClr val="tx1"/>
                </a:solidFill>
                <a:latin typeface="Courier New" panose="02070309020205020404" pitchFamily="49" charset="0"/>
                <a:cs typeface="Courier New" panose="02070309020205020404" pitchFamily="49" charset="0"/>
              </a:rPr>
              <a:t>                   --sample=</a:t>
            </a:r>
            <a:r>
              <a:rPr lang="en-US" altLang="ko-KR" sz="1500" dirty="0" err="1">
                <a:solidFill>
                  <a:schemeClr val="tx1"/>
                </a:solidFill>
                <a:latin typeface="Courier New" panose="02070309020205020404" pitchFamily="49" charset="0"/>
                <a:cs typeface="Courier New" panose="02070309020205020404" pitchFamily="49" charset="0"/>
              </a:rPr>
              <a:t>mysample</a:t>
            </a:r>
            <a:r>
              <a:rPr lang="en-US" altLang="ko-KR" sz="1500" dirty="0">
                <a:solidFill>
                  <a:schemeClr val="tx1"/>
                </a:solidFill>
                <a:latin typeface="Courier New" panose="02070309020205020404" pitchFamily="49" charset="0"/>
                <a:cs typeface="Courier New" panose="02070309020205020404" pitchFamily="49" charset="0"/>
              </a:rPr>
              <a:t> \ #Sample name from FASTQ filename</a:t>
            </a:r>
          </a:p>
          <a:p>
            <a:r>
              <a:rPr lang="en-US" altLang="ko-KR" sz="1500" dirty="0">
                <a:solidFill>
                  <a:schemeClr val="tx1"/>
                </a:solidFill>
                <a:latin typeface="Courier New" panose="02070309020205020404" pitchFamily="49" charset="0"/>
                <a:cs typeface="Courier New" panose="02070309020205020404" pitchFamily="49" charset="0"/>
              </a:rPr>
              <a:t>                   --image=/home/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/runs/images/sample345.tiff \ </a:t>
            </a:r>
            <a:r>
              <a:rPr lang="en-US" altLang="ko-KR" sz="1400" dirty="0">
                <a:solidFill>
                  <a:schemeClr val="tx1"/>
                </a:solidFill>
                <a:latin typeface="Courier New" panose="02070309020205020404" pitchFamily="49" charset="0"/>
                <a:cs typeface="Courier New" panose="02070309020205020404" pitchFamily="49" charset="0"/>
              </a:rPr>
              <a:t>#Path to brightfield image</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                   --slide=V19J01-123 \ #Slide ID</a:t>
            </a:r>
          </a:p>
          <a:p>
            <a:r>
              <a:rPr lang="en-US" altLang="ko-KR" sz="1500" dirty="0">
                <a:solidFill>
                  <a:schemeClr val="tx1"/>
                </a:solidFill>
                <a:latin typeface="Courier New" panose="02070309020205020404" pitchFamily="49" charset="0"/>
                <a:cs typeface="Courier New" panose="02070309020205020404" pitchFamily="49" charset="0"/>
              </a:rPr>
              <a:t>                   --area=A1 \ #Capture area</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localcores</a:t>
            </a:r>
            <a:r>
              <a:rPr lang="en-US" altLang="ko-KR" sz="1500" dirty="0">
                <a:solidFill>
                  <a:schemeClr val="tx1"/>
                </a:solidFill>
                <a:latin typeface="Courier New" panose="02070309020205020404" pitchFamily="49" charset="0"/>
                <a:cs typeface="Courier New" panose="02070309020205020404" pitchFamily="49" charset="0"/>
              </a:rPr>
              <a:t>=8 \ #Allowed cores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localmem</a:t>
            </a:r>
            <a:r>
              <a:rPr lang="en-US" altLang="ko-KR" sz="1500" dirty="0">
                <a:solidFill>
                  <a:schemeClr val="tx1"/>
                </a:solidFill>
                <a:latin typeface="Courier New" panose="02070309020205020404" pitchFamily="49" charset="0"/>
                <a:cs typeface="Courier New" panose="02070309020205020404" pitchFamily="49" charset="0"/>
              </a:rPr>
              <a:t>=64 #Allowed memory (GB)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8723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 of Space Ranger</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17</a:t>
            </a:fld>
            <a:endParaRPr lang="en-KR" dirty="0"/>
          </a:p>
        </p:txBody>
      </p:sp>
      <p:pic>
        <p:nvPicPr>
          <p:cNvPr id="8" name="그림 7">
            <a:extLst>
              <a:ext uri="{FF2B5EF4-FFF2-40B4-BE49-F238E27FC236}">
                <a16:creationId xmlns:a16="http://schemas.microsoft.com/office/drawing/2014/main" id="{B402D9FD-7E36-0931-76B3-29A19F5A8C04}"/>
              </a:ext>
            </a:extLst>
          </p:cNvPr>
          <p:cNvPicPr>
            <a:picLocks noChangeAspect="1"/>
          </p:cNvPicPr>
          <p:nvPr/>
        </p:nvPicPr>
        <p:blipFill rotWithShape="1">
          <a:blip r:embed="rId2"/>
          <a:srcRect l="25628" t="56970" r="25988" b="8687"/>
          <a:stretch/>
        </p:blipFill>
        <p:spPr>
          <a:xfrm>
            <a:off x="3921008" y="1325048"/>
            <a:ext cx="3627783" cy="2816087"/>
          </a:xfrm>
          <a:prstGeom prst="rect">
            <a:avLst/>
          </a:prstGeom>
        </p:spPr>
      </p:pic>
      <p:grpSp>
        <p:nvGrpSpPr>
          <p:cNvPr id="12" name="그룹 11">
            <a:extLst>
              <a:ext uri="{FF2B5EF4-FFF2-40B4-BE49-F238E27FC236}">
                <a16:creationId xmlns:a16="http://schemas.microsoft.com/office/drawing/2014/main" id="{0BCC0C36-FFCE-496D-6EA7-1D77268D4C4C}"/>
              </a:ext>
            </a:extLst>
          </p:cNvPr>
          <p:cNvGrpSpPr>
            <a:grpSpLocks noChangeAspect="1"/>
          </p:cNvGrpSpPr>
          <p:nvPr/>
        </p:nvGrpSpPr>
        <p:grpSpPr>
          <a:xfrm>
            <a:off x="345286" y="1271635"/>
            <a:ext cx="3627783" cy="4708107"/>
            <a:chOff x="410817" y="1368860"/>
            <a:chExt cx="3034146" cy="3937690"/>
          </a:xfrm>
        </p:grpSpPr>
        <p:pic>
          <p:nvPicPr>
            <p:cNvPr id="7" name="그림 6">
              <a:extLst>
                <a:ext uri="{FF2B5EF4-FFF2-40B4-BE49-F238E27FC236}">
                  <a16:creationId xmlns:a16="http://schemas.microsoft.com/office/drawing/2014/main" id="{7B4F6B23-D501-1891-579F-4A06ADA9CF37}"/>
                </a:ext>
              </a:extLst>
            </p:cNvPr>
            <p:cNvPicPr>
              <a:picLocks noChangeAspect="1"/>
            </p:cNvPicPr>
            <p:nvPr/>
          </p:nvPicPr>
          <p:blipFill rotWithShape="1">
            <a:blip r:embed="rId2"/>
            <a:srcRect l="25957" r="25660" b="42583"/>
            <a:stretch/>
          </p:blipFill>
          <p:spPr>
            <a:xfrm>
              <a:off x="410817" y="1368860"/>
              <a:ext cx="3034146" cy="3937690"/>
            </a:xfrm>
            <a:prstGeom prst="rect">
              <a:avLst/>
            </a:prstGeom>
          </p:spPr>
        </p:pic>
        <p:sp>
          <p:nvSpPr>
            <p:cNvPr id="11" name="직사각형 10">
              <a:extLst>
                <a:ext uri="{FF2B5EF4-FFF2-40B4-BE49-F238E27FC236}">
                  <a16:creationId xmlns:a16="http://schemas.microsoft.com/office/drawing/2014/main" id="{CEB525AE-1E63-5A48-9B16-2250A8FFD006}"/>
                </a:ext>
              </a:extLst>
            </p:cNvPr>
            <p:cNvSpPr/>
            <p:nvPr/>
          </p:nvSpPr>
          <p:spPr>
            <a:xfrm>
              <a:off x="477883" y="1814439"/>
              <a:ext cx="2923538" cy="1403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grpSp>
      <p:sp>
        <p:nvSpPr>
          <p:cNvPr id="3" name="TextBox 2">
            <a:extLst>
              <a:ext uri="{FF2B5EF4-FFF2-40B4-BE49-F238E27FC236}">
                <a16:creationId xmlns:a16="http://schemas.microsoft.com/office/drawing/2014/main" id="{9B995DF7-85D9-8662-9AE3-9D4575FA1BDF}"/>
              </a:ext>
            </a:extLst>
          </p:cNvPr>
          <p:cNvSpPr txBox="1"/>
          <p:nvPr/>
        </p:nvSpPr>
        <p:spPr>
          <a:xfrm>
            <a:off x="6009859" y="4686483"/>
            <a:ext cx="5065374" cy="923330"/>
          </a:xfrm>
          <a:prstGeom prst="rect">
            <a:avLst/>
          </a:prstGeom>
          <a:noFill/>
        </p:spPr>
        <p:txBody>
          <a:bodyPr wrap="square" rtlCol="0">
            <a:spAutoFit/>
          </a:bodyPr>
          <a:lstStyle/>
          <a:p>
            <a:r>
              <a:rPr kumimoji="1" lang="en-US" altLang="ko-Kore-US" dirty="0" err="1">
                <a:latin typeface="Courier" pitchFamily="2" charset="0"/>
              </a:rPr>
              <a:t>VisiumExperiment</a:t>
            </a:r>
            <a:r>
              <a:rPr kumimoji="1" lang="en-US" altLang="ko-KR" dirty="0">
                <a:latin typeface="Courier" pitchFamily="2" charset="0"/>
              </a:rPr>
              <a:t>::</a:t>
            </a:r>
            <a:r>
              <a:rPr kumimoji="1" lang="en-US" altLang="ko-Kore-US" dirty="0">
                <a:latin typeface="Courier" pitchFamily="2" charset="0"/>
              </a:rPr>
              <a:t>read10XVisium</a:t>
            </a:r>
          </a:p>
          <a:p>
            <a:r>
              <a:rPr lang="en" altLang="ko-Kore-US" dirty="0">
                <a:solidFill>
                  <a:srgbClr val="000000"/>
                </a:solidFill>
                <a:effectLst/>
                <a:latin typeface="Courier New" panose="02070309020205020404" pitchFamily="49" charset="0"/>
                <a:cs typeface="Courier New" panose="02070309020205020404" pitchFamily="49" charset="0"/>
              </a:rPr>
              <a:t>Load10X_Spatial</a:t>
            </a:r>
            <a:endParaRPr kumimoji="1" lang="en-US" altLang="ko-Kore-US" dirty="0">
              <a:latin typeface="Courier New" panose="02070309020205020404" pitchFamily="49" charset="0"/>
              <a:cs typeface="Courier New" panose="02070309020205020404" pitchFamily="49" charset="0"/>
            </a:endParaRPr>
          </a:p>
          <a:p>
            <a:r>
              <a:rPr kumimoji="1" lang="en-US" altLang="ko-Kore-US" dirty="0"/>
              <a:t>Input files</a:t>
            </a:r>
            <a:endParaRPr kumimoji="1" lang="ko-Kore-US" altLang="en-US" dirty="0"/>
          </a:p>
        </p:txBody>
      </p:sp>
      <p:cxnSp>
        <p:nvCxnSpPr>
          <p:cNvPr id="13" name="직선 화살표 연결선 12">
            <a:extLst>
              <a:ext uri="{FF2B5EF4-FFF2-40B4-BE49-F238E27FC236}">
                <a16:creationId xmlns:a16="http://schemas.microsoft.com/office/drawing/2014/main" id="{00FBA153-4B37-8653-C41E-A84118855726}"/>
              </a:ext>
            </a:extLst>
          </p:cNvPr>
          <p:cNvCxnSpPr>
            <a:cxnSpLocks/>
          </p:cNvCxnSpPr>
          <p:nvPr/>
        </p:nvCxnSpPr>
        <p:spPr>
          <a:xfrm>
            <a:off x="4491565" y="4992708"/>
            <a:ext cx="1309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10">
            <a:extLst>
              <a:ext uri="{FF2B5EF4-FFF2-40B4-BE49-F238E27FC236}">
                <a16:creationId xmlns:a16="http://schemas.microsoft.com/office/drawing/2014/main" id="{58470DF0-3671-6EDD-A21A-BEB7A6432A88}"/>
              </a:ext>
            </a:extLst>
          </p:cNvPr>
          <p:cNvSpPr/>
          <p:nvPr/>
        </p:nvSpPr>
        <p:spPr>
          <a:xfrm>
            <a:off x="4053257" y="1335452"/>
            <a:ext cx="3495534" cy="9657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15" name="직사각형 14">
            <a:extLst>
              <a:ext uri="{FF2B5EF4-FFF2-40B4-BE49-F238E27FC236}">
                <a16:creationId xmlns:a16="http://schemas.microsoft.com/office/drawing/2014/main" id="{1B611E2E-189D-7A54-AA95-7E89AE721C18}"/>
              </a:ext>
            </a:extLst>
          </p:cNvPr>
          <p:cNvSpPr/>
          <p:nvPr/>
        </p:nvSpPr>
        <p:spPr>
          <a:xfrm>
            <a:off x="425474" y="5729242"/>
            <a:ext cx="3495534" cy="2429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Tree>
    <p:extLst>
      <p:ext uri="{BB962C8B-B14F-4D97-AF65-F5344CB8AC3E}">
        <p14:creationId xmlns:p14="http://schemas.microsoft.com/office/powerpoint/2010/main" val="2048120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18</a:t>
            </a:fld>
            <a:endParaRPr lang="en-KR" dirty="0"/>
          </a:p>
        </p:txBody>
      </p:sp>
      <p:sp>
        <p:nvSpPr>
          <p:cNvPr id="10" name="TextBox 9">
            <a:extLst>
              <a:ext uri="{FF2B5EF4-FFF2-40B4-BE49-F238E27FC236}">
                <a16:creationId xmlns:a16="http://schemas.microsoft.com/office/drawing/2014/main" id="{0AD93580-3F07-78EF-98F5-715F38EE5617}"/>
              </a:ext>
            </a:extLst>
          </p:cNvPr>
          <p:cNvSpPr txBox="1"/>
          <p:nvPr/>
        </p:nvSpPr>
        <p:spPr>
          <a:xfrm>
            <a:off x="695325" y="1160783"/>
            <a:ext cx="10801350" cy="5570756"/>
          </a:xfrm>
          <a:prstGeom prst="rect">
            <a:avLst/>
          </a:prstGeom>
          <a:noFill/>
        </p:spPr>
        <p:txBody>
          <a:bodyPr wrap="square">
            <a:spAutoFit/>
          </a:bodyPr>
          <a:lstStyle/>
          <a:p>
            <a:pPr marL="342900" indent="-342900">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raw_feature_bc_matrix</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US" altLang="ko-KR" sz="2000" i="0" dirty="0">
                <a:effectLst/>
                <a:latin typeface="Arial" panose="020B0604020202020204" pitchFamily="34" charset="0"/>
                <a:cs typeface="Arial" panose="020B0604020202020204" pitchFamily="34" charset="0"/>
              </a:rPr>
              <a:t>Dataset having</a:t>
            </a:r>
            <a:r>
              <a:rPr lang="en" altLang="ko-Kore-US" sz="2000" i="0" dirty="0">
                <a:effectLst/>
                <a:latin typeface="Arial" panose="020B0604020202020204" pitchFamily="34" charset="0"/>
                <a:cs typeface="Arial" panose="020B0604020202020204" pitchFamily="34" charset="0"/>
              </a:rPr>
              <a:t> spots that theoretically don’t overlap with tissue</a:t>
            </a:r>
            <a:endParaRPr lang="ko-Kore-US" alt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filtered_feature_bc_matrix</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Dataset filtered to the spots overlapping tissue, as determined by </a:t>
            </a:r>
            <a:r>
              <a:rPr lang="en" altLang="ko-Kore-US" sz="2000" i="0" u="none" strike="noStrike" dirty="0">
                <a:effectLst/>
                <a:latin typeface="Arial" panose="020B0604020202020204" pitchFamily="34" charset="0"/>
                <a:cs typeface="Arial" panose="020B0604020202020204" pitchFamily="34" charset="0"/>
              </a:rPr>
              <a:t>Loupe Browser</a:t>
            </a:r>
            <a:endParaRPr lang="en-US" altLang="ko-Kore-US" sz="2000" dirty="0">
              <a:latin typeface="Arial" panose="020B0604020202020204" pitchFamily="34" charset="0"/>
              <a:cs typeface="Arial" panose="020B0604020202020204" pitchFamily="34" charset="0"/>
            </a:endParaRPr>
          </a:p>
          <a:p>
            <a:r>
              <a:rPr lang="en-US" altLang="ko-Kore-US" sz="2000" dirty="0">
                <a:latin typeface="Arial" panose="020B0604020202020204" pitchFamily="34" charset="0"/>
                <a:cs typeface="Arial" panose="020B0604020202020204" pitchFamily="34" charset="0"/>
              </a:rPr>
              <a:t>      </a:t>
            </a:r>
            <a:r>
              <a:rPr lang="en" altLang="ko-Kore-US" sz="2000" i="0" u="none" strike="noStrike" dirty="0">
                <a:effectLst/>
                <a:latin typeface="Arial" panose="020B0604020202020204" pitchFamily="34" charset="0"/>
                <a:cs typeface="Arial" panose="020B0604020202020204" pitchFamily="34" charset="0"/>
              </a:rPr>
              <a:t>(</a:t>
            </a:r>
            <a:r>
              <a:rPr lang="en" altLang="ko-Kore-US" sz="2000" i="0" u="none" strike="noStrike" dirty="0" err="1">
                <a:effectLst/>
                <a:latin typeface="Arial" panose="020B0604020202020204" pitchFamily="34" charset="0"/>
                <a:cs typeface="Arial" panose="020B0604020202020204" pitchFamily="34" charset="0"/>
              </a:rPr>
              <a:t>Visium</a:t>
            </a:r>
            <a:r>
              <a:rPr lang="en" altLang="ko-Kore-US" sz="2000" i="0" u="none" strike="noStrike" dirty="0">
                <a:effectLst/>
                <a:latin typeface="Arial" panose="020B0604020202020204" pitchFamily="34" charset="0"/>
                <a:cs typeface="Arial" panose="020B0604020202020204" pitchFamily="34" charset="0"/>
              </a:rPr>
              <a:t>)</a:t>
            </a:r>
            <a:r>
              <a:rPr lang="en" altLang="ko-Kore-US" sz="2000" i="0" dirty="0">
                <a:effectLst/>
                <a:latin typeface="Arial" panose="020B0604020202020204" pitchFamily="34" charset="0"/>
                <a:cs typeface="Arial" panose="020B0604020202020204" pitchFamily="34" charset="0"/>
              </a:rPr>
              <a:t> alignment file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tissue_positions_list.csv</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The spot coordinates information is stored</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scalefactors_json.json</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S</a:t>
            </a:r>
            <a:r>
              <a:rPr lang="en" altLang="ko-Kore-US" sz="2000" i="0" dirty="0">
                <a:effectLst/>
                <a:latin typeface="Arial" panose="020B0604020202020204" pitchFamily="34" charset="0"/>
                <a:cs typeface="Arial" panose="020B0604020202020204" pitchFamily="34" charset="0"/>
              </a:rPr>
              <a:t>caling factors that convert spot coordinates to pixel coordinates</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metrics_summary.csv</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M</a:t>
            </a:r>
            <a:r>
              <a:rPr lang="en" altLang="ko-Kore-US" sz="2000" i="0" dirty="0">
                <a:effectLst/>
                <a:latin typeface="Arial" panose="020B0604020202020204" pitchFamily="34" charset="0"/>
                <a:cs typeface="Arial" panose="020B0604020202020204" pitchFamily="34" charset="0"/>
              </a:rPr>
              <a:t>etrics displayed in the interactive website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web_summary.html</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Interactive website</a:t>
            </a:r>
            <a:endParaRPr lang="en" altLang="ko-Kore-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8145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19</a:t>
            </a:fld>
            <a:endParaRPr lang="en-KR" dirty="0"/>
          </a:p>
        </p:txBody>
      </p:sp>
      <p:pic>
        <p:nvPicPr>
          <p:cNvPr id="7" name="그림 6">
            <a:extLst>
              <a:ext uri="{FF2B5EF4-FFF2-40B4-BE49-F238E27FC236}">
                <a16:creationId xmlns:a16="http://schemas.microsoft.com/office/drawing/2014/main" id="{642DCD32-D8AA-B10F-5540-EC267E46CCCF}"/>
              </a:ext>
            </a:extLst>
          </p:cNvPr>
          <p:cNvPicPr>
            <a:picLocks noChangeAspect="1"/>
          </p:cNvPicPr>
          <p:nvPr/>
        </p:nvPicPr>
        <p:blipFill rotWithShape="1">
          <a:blip r:embed="rId2"/>
          <a:srcRect b="4598"/>
          <a:stretch/>
        </p:blipFill>
        <p:spPr>
          <a:xfrm>
            <a:off x="2954602" y="1308192"/>
            <a:ext cx="6110514" cy="4526617"/>
          </a:xfrm>
          <a:prstGeom prst="rect">
            <a:avLst/>
          </a:prstGeom>
        </p:spPr>
      </p:pic>
      <p:sp>
        <p:nvSpPr>
          <p:cNvPr id="8" name="TextBox 7">
            <a:extLst>
              <a:ext uri="{FF2B5EF4-FFF2-40B4-BE49-F238E27FC236}">
                <a16:creationId xmlns:a16="http://schemas.microsoft.com/office/drawing/2014/main" id="{1ACD3FCD-7914-DC12-B7D0-BB12935D2BD9}"/>
              </a:ext>
            </a:extLst>
          </p:cNvPr>
          <p:cNvSpPr txBox="1"/>
          <p:nvPr/>
        </p:nvSpPr>
        <p:spPr>
          <a:xfrm>
            <a:off x="2954602" y="5917620"/>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spTree>
    <p:extLst>
      <p:ext uri="{BB962C8B-B14F-4D97-AF65-F5344CB8AC3E}">
        <p14:creationId xmlns:p14="http://schemas.microsoft.com/office/powerpoint/2010/main" val="342022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8652-BC37-9E32-61E6-4F9D5DB72D30}"/>
              </a:ext>
            </a:extLst>
          </p:cNvPr>
          <p:cNvSpPr>
            <a:spLocks noGrp="1"/>
          </p:cNvSpPr>
          <p:nvPr>
            <p:ph type="title"/>
          </p:nvPr>
        </p:nvSpPr>
        <p:spPr/>
        <p:txBody>
          <a:bodyPr>
            <a:normAutofit/>
          </a:bodyPr>
          <a:lstStyle/>
          <a:p>
            <a:r>
              <a:rPr lang="en-KR" dirty="0"/>
              <a:t>Welcome to Spatial Transcriptomic session</a:t>
            </a:r>
          </a:p>
        </p:txBody>
      </p:sp>
      <p:sp>
        <p:nvSpPr>
          <p:cNvPr id="9" name="Date Placeholder 8">
            <a:extLst>
              <a:ext uri="{FF2B5EF4-FFF2-40B4-BE49-F238E27FC236}">
                <a16:creationId xmlns:a16="http://schemas.microsoft.com/office/drawing/2014/main" id="{FBCFE2DF-66B1-359A-8BAD-422FEF1DC686}"/>
              </a:ext>
            </a:extLst>
          </p:cNvPr>
          <p:cNvSpPr>
            <a:spLocks noGrp="1"/>
          </p:cNvSpPr>
          <p:nvPr>
            <p:ph type="dt" sz="half" idx="10"/>
          </p:nvPr>
        </p:nvSpPr>
        <p:spPr/>
        <p:txBody>
          <a:bodyPr/>
          <a:lstStyle/>
          <a:p>
            <a:r>
              <a:rPr lang="en-US"/>
              <a:t>Spatial Transcriptomics</a:t>
            </a:r>
            <a:endParaRPr lang="en-KR" dirty="0"/>
          </a:p>
        </p:txBody>
      </p:sp>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pPr/>
              <a:t>2</a:t>
            </a:fld>
            <a:endParaRPr lang="en-KR" dirty="0"/>
          </a:p>
        </p:txBody>
      </p:sp>
      <p:sp>
        <p:nvSpPr>
          <p:cNvPr id="26" name="TextBox 25">
            <a:extLst>
              <a:ext uri="{FF2B5EF4-FFF2-40B4-BE49-F238E27FC236}">
                <a16:creationId xmlns:a16="http://schemas.microsoft.com/office/drawing/2014/main" id="{8ADC500A-1B1C-9FCC-4469-BFA292A52B0F}"/>
              </a:ext>
            </a:extLst>
          </p:cNvPr>
          <p:cNvSpPr txBox="1"/>
          <p:nvPr/>
        </p:nvSpPr>
        <p:spPr>
          <a:xfrm>
            <a:off x="1371600" y="5768676"/>
            <a:ext cx="9805215" cy="369332"/>
          </a:xfrm>
          <a:prstGeom prst="rect">
            <a:avLst/>
          </a:prstGeom>
          <a:noFill/>
        </p:spPr>
        <p:txBody>
          <a:bodyPr wrap="square" rtlCol="0">
            <a:spAutoFit/>
          </a:bodyPr>
          <a:lstStyle/>
          <a:p>
            <a:pPr marL="285750" indent="-285750">
              <a:buFont typeface="Arial" panose="020B0604020202020204" pitchFamily="34" charset="0"/>
              <a:buChar char="•"/>
            </a:pPr>
            <a:r>
              <a:rPr lang="en-KR" dirty="0">
                <a:latin typeface="Arial" panose="020B0604020202020204" pitchFamily="34" charset="0"/>
                <a:cs typeface="Arial" panose="020B0604020202020204" pitchFamily="34" charset="0"/>
              </a:rPr>
              <a:t>You can </a:t>
            </a:r>
            <a:r>
              <a:rPr lang="en-KR">
                <a:latin typeface="Arial" panose="020B0604020202020204" pitchFamily="34" charset="0"/>
                <a:cs typeface="Arial" panose="020B0604020202020204" pitchFamily="34" charset="0"/>
              </a:rPr>
              <a:t>download </a:t>
            </a:r>
            <a:r>
              <a:rPr lang="en-US" dirty="0">
                <a:latin typeface="Arial" panose="020B0604020202020204" pitchFamily="34" charset="0"/>
                <a:cs typeface="Arial" panose="020B0604020202020204" pitchFamily="34" charset="0"/>
              </a:rPr>
              <a:t>code</a:t>
            </a:r>
            <a:r>
              <a:rPr lang="en-KR">
                <a:latin typeface="Arial" panose="020B0604020202020204" pitchFamily="34" charset="0"/>
                <a:cs typeface="Arial" panose="020B0604020202020204" pitchFamily="34" charset="0"/>
              </a:rPr>
              <a:t> script</a:t>
            </a:r>
            <a:r>
              <a:rPr lang="en-US" dirty="0">
                <a:latin typeface="Arial" panose="020B0604020202020204" pitchFamily="34" charset="0"/>
                <a:cs typeface="Arial" panose="020B0604020202020204" pitchFamily="34" charset="0"/>
              </a:rPr>
              <a:t>, python environment, input data</a:t>
            </a:r>
            <a:r>
              <a:rPr lang="en-KR">
                <a:latin typeface="Arial" panose="020B0604020202020204" pitchFamily="34" charset="0"/>
                <a:cs typeface="Arial" panose="020B0604020202020204" pitchFamily="34" charset="0"/>
              </a:rPr>
              <a:t> </a:t>
            </a:r>
            <a:r>
              <a:rPr lang="en-KR" dirty="0">
                <a:latin typeface="Arial" panose="020B0604020202020204" pitchFamily="34" charset="0"/>
                <a:cs typeface="Arial" panose="020B0604020202020204" pitchFamily="34" charset="0"/>
              </a:rPr>
              <a:t>to be used in this session</a:t>
            </a:r>
          </a:p>
        </p:txBody>
      </p:sp>
      <p:sp>
        <p:nvSpPr>
          <p:cNvPr id="3" name="Footer Placeholder 9">
            <a:extLst>
              <a:ext uri="{FF2B5EF4-FFF2-40B4-BE49-F238E27FC236}">
                <a16:creationId xmlns:a16="http://schemas.microsoft.com/office/drawing/2014/main" id="{1BF981F1-4F1E-BBC0-0EA7-E8538C342BC0}"/>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13" name="TextBox 12">
            <a:extLst>
              <a:ext uri="{FF2B5EF4-FFF2-40B4-BE49-F238E27FC236}">
                <a16:creationId xmlns:a16="http://schemas.microsoft.com/office/drawing/2014/main" id="{047E33CE-4307-CF86-D666-1A2FF59CBFC0}"/>
              </a:ext>
            </a:extLst>
          </p:cNvPr>
          <p:cNvSpPr txBox="1"/>
          <p:nvPr/>
        </p:nvSpPr>
        <p:spPr>
          <a:xfrm>
            <a:off x="4215019" y="1298469"/>
            <a:ext cx="3761961" cy="369332"/>
          </a:xfrm>
          <a:prstGeom prst="rect">
            <a:avLst/>
          </a:prstGeom>
          <a:noFill/>
        </p:spPr>
        <p:txBody>
          <a:bodyPr wrap="square" rtlCol="0">
            <a:spAutoFit/>
          </a:bodyPr>
          <a:lstStyle/>
          <a:p>
            <a:r>
              <a:rPr lang="en-US" dirty="0" err="1">
                <a:solidFill>
                  <a:srgbClr val="C00000"/>
                </a:solidFill>
              </a:rPr>
              <a:t>Github</a:t>
            </a:r>
            <a:r>
              <a:rPr lang="en-US" dirty="0">
                <a:solidFill>
                  <a:srgbClr val="C00000"/>
                </a:solidFill>
              </a:rPr>
              <a:t> link</a:t>
            </a:r>
            <a:endParaRPr lang="en-KR" dirty="0">
              <a:solidFill>
                <a:srgbClr val="C00000"/>
              </a:solidFill>
            </a:endParaRPr>
          </a:p>
        </p:txBody>
      </p:sp>
      <p:pic>
        <p:nvPicPr>
          <p:cNvPr id="4" name="그림 3">
            <a:extLst>
              <a:ext uri="{FF2B5EF4-FFF2-40B4-BE49-F238E27FC236}">
                <a16:creationId xmlns:a16="http://schemas.microsoft.com/office/drawing/2014/main" id="{F4023102-86CF-C569-81A8-0CBA1C591F12}"/>
              </a:ext>
            </a:extLst>
          </p:cNvPr>
          <p:cNvPicPr>
            <a:picLocks noChangeAspect="1"/>
          </p:cNvPicPr>
          <p:nvPr/>
        </p:nvPicPr>
        <p:blipFill>
          <a:blip r:embed="rId2"/>
          <a:stretch>
            <a:fillRect/>
          </a:stretch>
        </p:blipFill>
        <p:spPr>
          <a:xfrm>
            <a:off x="4124158" y="1667801"/>
            <a:ext cx="4029242" cy="3963189"/>
          </a:xfrm>
          <a:prstGeom prst="rect">
            <a:avLst/>
          </a:prstGeom>
        </p:spPr>
      </p:pic>
    </p:spTree>
    <p:extLst>
      <p:ext uri="{BB962C8B-B14F-4D97-AF65-F5344CB8AC3E}">
        <p14:creationId xmlns:p14="http://schemas.microsoft.com/office/powerpoint/2010/main" val="3123971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20</a:t>
            </a:fld>
            <a:endParaRPr lang="en-KR" dirty="0"/>
          </a:p>
        </p:txBody>
      </p:sp>
      <p:sp>
        <p:nvSpPr>
          <p:cNvPr id="8" name="TextBox 7">
            <a:extLst>
              <a:ext uri="{FF2B5EF4-FFF2-40B4-BE49-F238E27FC236}">
                <a16:creationId xmlns:a16="http://schemas.microsoft.com/office/drawing/2014/main" id="{1ACD3FCD-7914-DC12-B7D0-BB12935D2BD9}"/>
              </a:ext>
            </a:extLst>
          </p:cNvPr>
          <p:cNvSpPr txBox="1"/>
          <p:nvPr/>
        </p:nvSpPr>
        <p:spPr>
          <a:xfrm>
            <a:off x="720039" y="5997123"/>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aphicFrame>
        <p:nvGraphicFramePr>
          <p:cNvPr id="3" name="표 9">
            <a:extLst>
              <a:ext uri="{FF2B5EF4-FFF2-40B4-BE49-F238E27FC236}">
                <a16:creationId xmlns:a16="http://schemas.microsoft.com/office/drawing/2014/main" id="{247326AB-2134-2185-F2CE-FF0BC1CCF560}"/>
              </a:ext>
            </a:extLst>
          </p:cNvPr>
          <p:cNvGraphicFramePr>
            <a:graphicFrameLocks noGrp="1"/>
          </p:cNvGraphicFramePr>
          <p:nvPr>
            <p:extLst>
              <p:ext uri="{D42A27DB-BD31-4B8C-83A1-F6EECF244321}">
                <p14:modId xmlns:p14="http://schemas.microsoft.com/office/powerpoint/2010/main" val="3615333127"/>
              </p:ext>
            </p:extLst>
          </p:nvPr>
        </p:nvGraphicFramePr>
        <p:xfrm>
          <a:off x="720039" y="1592264"/>
          <a:ext cx="10776636" cy="4392502"/>
        </p:xfrm>
        <a:graphic>
          <a:graphicData uri="http://schemas.openxmlformats.org/drawingml/2006/table">
            <a:tbl>
              <a:tblPr firstRow="1" bandRow="1">
                <a:tableStyleId>{5C22544A-7EE6-4342-B048-85BDC9FD1C3A}</a:tableStyleId>
              </a:tblPr>
              <a:tblGrid>
                <a:gridCol w="2467745">
                  <a:extLst>
                    <a:ext uri="{9D8B030D-6E8A-4147-A177-3AD203B41FA5}">
                      <a16:colId xmlns:a16="http://schemas.microsoft.com/office/drawing/2014/main" val="1774601515"/>
                    </a:ext>
                  </a:extLst>
                </a:gridCol>
                <a:gridCol w="4756897">
                  <a:extLst>
                    <a:ext uri="{9D8B030D-6E8A-4147-A177-3AD203B41FA5}">
                      <a16:colId xmlns:a16="http://schemas.microsoft.com/office/drawing/2014/main" val="2359995808"/>
                    </a:ext>
                  </a:extLst>
                </a:gridCol>
                <a:gridCol w="3551994">
                  <a:extLst>
                    <a:ext uri="{9D8B030D-6E8A-4147-A177-3AD203B41FA5}">
                      <a16:colId xmlns:a16="http://schemas.microsoft.com/office/drawing/2014/main" val="1943698129"/>
                    </a:ext>
                  </a:extLst>
                </a:gridCol>
              </a:tblGrid>
              <a:tr h="481598">
                <a:tc>
                  <a:txBody>
                    <a:bodyPr/>
                    <a:lstStyle/>
                    <a:p>
                      <a:pPr algn="ctr"/>
                      <a:r>
                        <a:rPr lang="en-US" altLang="ko-Kore-US" sz="1400" dirty="0">
                          <a:solidFill>
                            <a:schemeClr val="tx1"/>
                          </a:solidFill>
                          <a:latin typeface="Arial" panose="020B0604020202020204" pitchFamily="34" charset="0"/>
                          <a:cs typeface="Arial" panose="020B0604020202020204" pitchFamily="34" charset="0"/>
                        </a:rPr>
                        <a:t>Metrics</a:t>
                      </a:r>
                      <a:endParaRPr lang="ko-Kore-US" altLang="en-US" sz="14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400" dirty="0">
                          <a:solidFill>
                            <a:schemeClr val="tx1"/>
                          </a:solidFill>
                          <a:latin typeface="Arial" panose="020B0604020202020204" pitchFamily="34" charset="0"/>
                          <a:cs typeface="Arial" panose="020B0604020202020204" pitchFamily="34" charset="0"/>
                        </a:rPr>
                        <a:t>Definition</a:t>
                      </a:r>
                      <a:endParaRPr lang="ko-Kore-US" altLang="en-US" sz="14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400" dirty="0">
                          <a:solidFill>
                            <a:schemeClr val="tx1"/>
                          </a:solidFill>
                          <a:latin typeface="Arial" panose="020B0604020202020204" pitchFamily="34" charset="0"/>
                          <a:cs typeface="Arial" panose="020B0604020202020204" pitchFamily="34" charset="0"/>
                        </a:rPr>
                        <a:t>Expected/Recommended value</a:t>
                      </a:r>
                      <a:endParaRPr lang="ko-Kore-US" altLang="en-US" sz="14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907903"/>
                  </a:ext>
                </a:extLst>
              </a:tr>
              <a:tr h="364465">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Number of Spots Under Tissue</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The number of barcodes associated with a spot under tissue.</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058174"/>
                  </a:ext>
                </a:extLst>
              </a:tr>
              <a:tr h="452237">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Mean Reads per Spot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The number of reads, both under and outside of tissue, divided by the number of barcodes associated with a spot under tissue.</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Recommended: 50,000</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2939646"/>
                  </a:ext>
                </a:extLst>
              </a:tr>
              <a:tr h="561862">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Median Genes per Spot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The median number of genes detected per spot under tissue-associated barcode. Detection is defined as the presence of at least 1 UMI count.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Vary by sample, and low values are not necessarily indicative of a failed experiment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7142659"/>
                  </a:ext>
                </a:extLst>
              </a:tr>
              <a:tr h="452237">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Number of reads</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Total number of read pairs that were assigned to this library </a:t>
                      </a:r>
                      <a:r>
                        <a:rPr lang="en-US" altLang="ko-Kore-US" sz="1100" dirty="0" err="1">
                          <a:solidFill>
                            <a:schemeClr val="tx1"/>
                          </a:solidFill>
                          <a:latin typeface="Arial" panose="020B0604020202020204" pitchFamily="34" charset="0"/>
                          <a:cs typeface="Arial" panose="020B0604020202020204" pitchFamily="34" charset="0"/>
                        </a:rPr>
                        <a:t>i</a:t>
                      </a:r>
                      <a:r>
                        <a:rPr lang="en" altLang="ko-Kore-US" sz="1100" dirty="0">
                          <a:solidFill>
                            <a:schemeClr val="tx1"/>
                          </a:solidFill>
                          <a:latin typeface="Arial" panose="020B0604020202020204" pitchFamily="34" charset="0"/>
                          <a:cs typeface="Arial" panose="020B0604020202020204" pitchFamily="34" charset="0"/>
                        </a:rPr>
                        <a:t>n</a:t>
                      </a:r>
                    </a:p>
                    <a:p>
                      <a:pPr algn="ctr"/>
                      <a:r>
                        <a:rPr lang="en" altLang="ko-Kore-US" sz="1100" dirty="0">
                          <a:solidFill>
                            <a:schemeClr val="tx1"/>
                          </a:solidFill>
                          <a:latin typeface="Arial" panose="020B0604020202020204" pitchFamily="34" charset="0"/>
                          <a:cs typeface="Arial" panose="020B0604020202020204" pitchFamily="34" charset="0"/>
                        </a:rPr>
                        <a:t>demultiplexing</a:t>
                      </a:r>
                      <a:r>
                        <a:rPr lang="en-US" altLang="ko-KR" sz="1100" dirty="0">
                          <a:solidFill>
                            <a:schemeClr val="tx1"/>
                          </a:solidFill>
                          <a:latin typeface="Arial" panose="020B0604020202020204" pitchFamily="34" charset="0"/>
                          <a:cs typeface="Arial" panose="020B0604020202020204" pitchFamily="34" charset="0"/>
                        </a:rPr>
                        <a: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Fresh frozen libraries: a minimum of 50k</a:t>
                      </a:r>
                    </a:p>
                    <a:p>
                      <a:pPr algn="ctr"/>
                      <a:r>
                        <a:rPr lang="en" altLang="ko-Kore-US" sz="1100" dirty="0">
                          <a:solidFill>
                            <a:schemeClr val="tx1"/>
                          </a:solidFill>
                          <a:latin typeface="Arial" panose="020B0604020202020204" pitchFamily="34" charset="0"/>
                          <a:cs typeface="Arial" panose="020B0604020202020204" pitchFamily="34" charset="0"/>
                        </a:rPr>
                        <a:t>FFPE v1 libraries: a minimum of 25k</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4183551"/>
                  </a:ext>
                </a:extLst>
              </a:tr>
              <a:tr h="414472">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Valid Barcodes</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Fraction of reads with barcodes that match the whitelist* after barcode correction</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Expected &gt;75%</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3044391"/>
                  </a:ext>
                </a:extLst>
              </a:tr>
              <a:tr h="452237">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Valid UMIs</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Fraction of reads with valid UMIs</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Expected &gt;75%</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2909265"/>
                  </a:ext>
                </a:extLst>
              </a:tr>
              <a:tr h="633134">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Sequencing Saturation</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The fraction of reads originating from an already-observed UMI</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Dependent upon sequencing depth and sample complexity</a:t>
                      </a:r>
                    </a:p>
                    <a:p>
                      <a:pPr algn="ctr"/>
                      <a:r>
                        <a:rPr lang="en" altLang="ko-Kore-US" sz="1100" dirty="0">
                          <a:solidFill>
                            <a:schemeClr val="tx1"/>
                          </a:solidFill>
                          <a:latin typeface="Arial" panose="020B0604020202020204" pitchFamily="34" charset="0"/>
                          <a:cs typeface="Arial" panose="020B0604020202020204" pitchFamily="34" charset="0"/>
                        </a:rPr>
                        <a:t>(at last 60-80% in most applications)</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5783034"/>
                  </a:ext>
                </a:extLst>
              </a:tr>
              <a:tr h="580260">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Q30 bases in barcode, Sample Index, or UMI</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100" dirty="0">
                          <a:solidFill>
                            <a:schemeClr val="tx1"/>
                          </a:solidFill>
                          <a:latin typeface="Arial" panose="020B0604020202020204" pitchFamily="34" charset="0"/>
                          <a:cs typeface="Arial" panose="020B0604020202020204" pitchFamily="34" charset="0"/>
                        </a:rPr>
                        <a:t>Fraction of tissue-associated barcode, Sample Index, or UMI bases with Q-Score &gt;= 30, excluding very low quality/no call (Q≤2) bases from the denominator</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100" dirty="0">
                          <a:solidFill>
                            <a:schemeClr val="tx1"/>
                          </a:solidFill>
                          <a:latin typeface="Arial" panose="020B0604020202020204" pitchFamily="34" charset="0"/>
                          <a:cs typeface="Arial" panose="020B0604020202020204" pitchFamily="34" charset="0"/>
                        </a:rPr>
                        <a:t>Sequencing platform dependent</a:t>
                      </a:r>
                    </a:p>
                    <a:p>
                      <a:pPr algn="ctr"/>
                      <a:r>
                        <a:rPr lang="en-US" altLang="ko-KR" sz="1100" dirty="0">
                          <a:solidFill>
                            <a:schemeClr val="tx1"/>
                          </a:solidFill>
                          <a:latin typeface="Arial" panose="020B0604020202020204" pitchFamily="34" charset="0"/>
                          <a:cs typeface="Arial" panose="020B0604020202020204" pitchFamily="34" charset="0"/>
                        </a:rPr>
                        <a:t>(Most Illumina runs </a:t>
                      </a:r>
                      <a:r>
                        <a:rPr lang="en" altLang="ko-Kore-US" sz="1100" dirty="0">
                          <a:solidFill>
                            <a:schemeClr val="tx1"/>
                          </a:solidFill>
                          <a:latin typeface="Arial" panose="020B0604020202020204" pitchFamily="34" charset="0"/>
                          <a:cs typeface="Arial" panose="020B0604020202020204" pitchFamily="34" charset="0"/>
                        </a:rPr>
                        <a:t>generate &gt;70-80% Q30 data</a:t>
                      </a:r>
                      <a:r>
                        <a:rPr lang="en-US" altLang="ko-KR" sz="1100" dirty="0">
                          <a:solidFill>
                            <a:schemeClr val="tx1"/>
                          </a:solidFill>
                          <a:latin typeface="Arial" panose="020B0604020202020204" pitchFamily="34" charset="0"/>
                          <a:cs typeface="Arial" panose="020B0604020202020204" pitchFamily="34" charset="0"/>
                        </a:rPr>
                        <a:t>)</a:t>
                      </a:r>
                      <a:endParaRPr lang="ko-Kore-US" altLang="en-US" sz="11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6312806"/>
                  </a:ext>
                </a:extLst>
              </a:tr>
            </a:tbl>
          </a:graphicData>
        </a:graphic>
      </p:graphicFrame>
    </p:spTree>
    <p:extLst>
      <p:ext uri="{BB962C8B-B14F-4D97-AF65-F5344CB8AC3E}">
        <p14:creationId xmlns:p14="http://schemas.microsoft.com/office/powerpoint/2010/main" val="2314958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049411-1873-9FC5-954D-49D0A572611A}"/>
              </a:ext>
            </a:extLst>
          </p:cNvPr>
          <p:cNvSpPr>
            <a:spLocks noGrp="1"/>
          </p:cNvSpPr>
          <p:nvPr>
            <p:ph type="title"/>
          </p:nvPr>
        </p:nvSpPr>
        <p:spPr/>
        <p:txBody>
          <a:bodyPr/>
          <a:lstStyle/>
          <a:p>
            <a:r>
              <a:rPr kumimoji="1" lang="en-US" altLang="ko-Kore-US" dirty="0"/>
              <a:t>What is a Loupe Browser?</a:t>
            </a:r>
            <a:endParaRPr kumimoji="1" lang="ko-Kore-US" altLang="en-US" dirty="0"/>
          </a:p>
        </p:txBody>
      </p:sp>
      <p:sp>
        <p:nvSpPr>
          <p:cNvPr id="4" name="날짜 개체 틀 3">
            <a:extLst>
              <a:ext uri="{FF2B5EF4-FFF2-40B4-BE49-F238E27FC236}">
                <a16:creationId xmlns:a16="http://schemas.microsoft.com/office/drawing/2014/main" id="{85686B5E-4882-4A15-80AF-6C0FFE3EF0F1}"/>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CD3808B-A712-4642-CDB9-581E8BCED449}"/>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A8E3CEDA-0646-008D-4D8E-522E1875A43F}"/>
              </a:ext>
            </a:extLst>
          </p:cNvPr>
          <p:cNvSpPr>
            <a:spLocks noGrp="1"/>
          </p:cNvSpPr>
          <p:nvPr>
            <p:ph type="sldNum" sz="quarter" idx="12"/>
          </p:nvPr>
        </p:nvSpPr>
        <p:spPr/>
        <p:txBody>
          <a:bodyPr/>
          <a:lstStyle/>
          <a:p>
            <a:fld id="{11828C5E-8CE4-D747-8F0F-AA7D410D5DC1}" type="slidenum">
              <a:rPr lang="en-KR" smtClean="0"/>
              <a:pPr/>
              <a:t>21</a:t>
            </a:fld>
            <a:endParaRPr lang="en-KR" dirty="0"/>
          </a:p>
        </p:txBody>
      </p:sp>
      <p:sp>
        <p:nvSpPr>
          <p:cNvPr id="9" name="내용 개체 틀 2">
            <a:extLst>
              <a:ext uri="{FF2B5EF4-FFF2-40B4-BE49-F238E27FC236}">
                <a16:creationId xmlns:a16="http://schemas.microsoft.com/office/drawing/2014/main" id="{0AD986B2-88B0-666A-1F4A-6B23308B92BF}"/>
              </a:ext>
            </a:extLst>
          </p:cNvPr>
          <p:cNvSpPr txBox="1">
            <a:spLocks/>
          </p:cNvSpPr>
          <p:nvPr/>
        </p:nvSpPr>
        <p:spPr>
          <a:xfrm>
            <a:off x="698671" y="1604620"/>
            <a:ext cx="10785647" cy="4478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altLang="ko-Kore-US" sz="2000" dirty="0">
                <a:latin typeface="Arial" panose="020B0604020202020204" pitchFamily="34" charset="0"/>
                <a:cs typeface="Arial" panose="020B0604020202020204" pitchFamily="34" charset="0"/>
              </a:rPr>
              <a:t>Loupe Browser is a desktop application from 10x Genomics that allows to visualize gene expression data without having to write code</a:t>
            </a:r>
          </a:p>
          <a:p>
            <a:r>
              <a:rPr kumimoji="1" lang="en-US" altLang="ko-Kore-US" sz="2000" dirty="0">
                <a:latin typeface="Arial" panose="020B0604020202020204" pitchFamily="34" charset="0"/>
                <a:cs typeface="Arial" panose="020B0604020202020204" pitchFamily="34" charset="0"/>
              </a:rPr>
              <a:t>Align gene expression spots to histological images, look for marker gene expression, annotate populations, and cluster</a:t>
            </a:r>
            <a:endParaRPr kumimoji="1" lang="en" altLang="ko-Kore-US" sz="2000" dirty="0">
              <a:latin typeface="Arial" panose="020B0604020202020204" pitchFamily="34" charset="0"/>
              <a:cs typeface="Arial" panose="020B0604020202020204" pitchFamily="34" charset="0"/>
            </a:endParaRPr>
          </a:p>
          <a:p>
            <a:r>
              <a:rPr lang="en" altLang="ko-Kore-US" sz="2000" dirty="0">
                <a:latin typeface="Arial" panose="020B0604020202020204" pitchFamily="34" charset="0"/>
                <a:cs typeface="Arial" panose="020B0604020202020204" pitchFamily="34" charset="0"/>
              </a:rPr>
              <a:t>The .</a:t>
            </a:r>
            <a:r>
              <a:rPr lang="en" altLang="ko-Kore-US" sz="2000" dirty="0" err="1">
                <a:latin typeface="Arial" panose="020B0604020202020204" pitchFamily="34" charset="0"/>
                <a:cs typeface="Arial" panose="020B0604020202020204" pitchFamily="34" charset="0"/>
              </a:rPr>
              <a:t>cloupe</a:t>
            </a:r>
            <a:r>
              <a:rPr lang="en" altLang="ko-Kore-US" sz="2000" dirty="0">
                <a:latin typeface="Arial" panose="020B0604020202020204" pitchFamily="34" charset="0"/>
                <a:cs typeface="Arial" panose="020B0604020202020204" pitchFamily="34" charset="0"/>
              </a:rPr>
              <a:t> file is the one that need to import into the Loupe Browser</a:t>
            </a:r>
          </a:p>
          <a:p>
            <a:r>
              <a:rPr lang="en" altLang="ko-Kore-US" sz="2000" dirty="0">
                <a:latin typeface="Arial" panose="020B0604020202020204" pitchFamily="34" charset="0"/>
                <a:cs typeface="Arial" panose="020B0604020202020204" pitchFamily="34" charset="0"/>
              </a:rPr>
              <a:t>Generally, 1~2 GB each</a:t>
            </a:r>
            <a:endParaRPr kumimoji="1" lang="ko-Kore-US"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8757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1CCC9-7209-A43A-BBB7-B0D5E1E645FE}"/>
              </a:ext>
            </a:extLst>
          </p:cNvPr>
          <p:cNvSpPr>
            <a:spLocks noGrp="1"/>
          </p:cNvSpPr>
          <p:nvPr>
            <p:ph type="title"/>
          </p:nvPr>
        </p:nvSpPr>
        <p:spPr/>
        <p:txBody>
          <a:bodyPr/>
          <a:lstStyle/>
          <a:p>
            <a:r>
              <a:rPr kumimoji="1" lang="en-US" altLang="ko-Kore-US" dirty="0"/>
              <a:t>Loupe Browser</a:t>
            </a:r>
            <a:endParaRPr kumimoji="1" lang="ko-Kore-US" altLang="en-US" dirty="0"/>
          </a:p>
        </p:txBody>
      </p:sp>
      <p:sp>
        <p:nvSpPr>
          <p:cNvPr id="4" name="날짜 개체 틀 3">
            <a:extLst>
              <a:ext uri="{FF2B5EF4-FFF2-40B4-BE49-F238E27FC236}">
                <a16:creationId xmlns:a16="http://schemas.microsoft.com/office/drawing/2014/main" id="{5032CA1D-1AD4-9EF0-2170-356B4831F28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FD2171A-3BEF-0FD5-B463-9F7AD332A12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슬라이드 번호 개체 틀 5">
            <a:extLst>
              <a:ext uri="{FF2B5EF4-FFF2-40B4-BE49-F238E27FC236}">
                <a16:creationId xmlns:a16="http://schemas.microsoft.com/office/drawing/2014/main" id="{A743B856-1062-A589-D647-3942B0B555B7}"/>
              </a:ext>
            </a:extLst>
          </p:cNvPr>
          <p:cNvSpPr>
            <a:spLocks noGrp="1"/>
          </p:cNvSpPr>
          <p:nvPr>
            <p:ph type="sldNum" sz="quarter" idx="12"/>
          </p:nvPr>
        </p:nvSpPr>
        <p:spPr/>
        <p:txBody>
          <a:bodyPr/>
          <a:lstStyle/>
          <a:p>
            <a:fld id="{11828C5E-8CE4-D747-8F0F-AA7D410D5DC1}" type="slidenum">
              <a:rPr lang="en-KR" smtClean="0"/>
              <a:pPr/>
              <a:t>22</a:t>
            </a:fld>
            <a:endParaRPr lang="en-KR" dirty="0"/>
          </a:p>
        </p:txBody>
      </p:sp>
      <p:pic>
        <p:nvPicPr>
          <p:cNvPr id="7" name="그림 6">
            <a:extLst>
              <a:ext uri="{FF2B5EF4-FFF2-40B4-BE49-F238E27FC236}">
                <a16:creationId xmlns:a16="http://schemas.microsoft.com/office/drawing/2014/main" id="{5A686A9E-A677-21DA-9F90-9D20092EE8B7}"/>
              </a:ext>
            </a:extLst>
          </p:cNvPr>
          <p:cNvPicPr>
            <a:picLocks noChangeAspect="1"/>
          </p:cNvPicPr>
          <p:nvPr/>
        </p:nvPicPr>
        <p:blipFill rotWithShape="1">
          <a:blip r:embed="rId2"/>
          <a:srcRect b="9640"/>
          <a:stretch/>
        </p:blipFill>
        <p:spPr>
          <a:xfrm>
            <a:off x="2845904" y="1293952"/>
            <a:ext cx="6435436" cy="4574321"/>
          </a:xfrm>
          <a:prstGeom prst="rect">
            <a:avLst/>
          </a:prstGeom>
        </p:spPr>
      </p:pic>
      <p:sp>
        <p:nvSpPr>
          <p:cNvPr id="8" name="TextBox 7">
            <a:extLst>
              <a:ext uri="{FF2B5EF4-FFF2-40B4-BE49-F238E27FC236}">
                <a16:creationId xmlns:a16="http://schemas.microsoft.com/office/drawing/2014/main" id="{A75D724F-ADF4-42E8-2DB3-69499F79E86F}"/>
              </a:ext>
            </a:extLst>
          </p:cNvPr>
          <p:cNvSpPr txBox="1"/>
          <p:nvPr/>
        </p:nvSpPr>
        <p:spPr>
          <a:xfrm>
            <a:off x="2845904" y="6001442"/>
            <a:ext cx="5812972"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https://support.10xgenomics.com/spatial-gene-expression/software/visualization/latest/analysis</a:t>
            </a:r>
          </a:p>
        </p:txBody>
      </p:sp>
      <p:sp>
        <p:nvSpPr>
          <p:cNvPr id="3" name="Rectangle 9">
            <a:extLst>
              <a:ext uri="{FF2B5EF4-FFF2-40B4-BE49-F238E27FC236}">
                <a16:creationId xmlns:a16="http://schemas.microsoft.com/office/drawing/2014/main" id="{DED5C375-212D-8911-4E40-FF7A176A2F3D}"/>
              </a:ext>
            </a:extLst>
          </p:cNvPr>
          <p:cNvSpPr/>
          <p:nvPr/>
        </p:nvSpPr>
        <p:spPr>
          <a:xfrm>
            <a:off x="3575118" y="1891574"/>
            <a:ext cx="3859480"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Histology image &amp; </a:t>
            </a:r>
          </a:p>
          <a:p>
            <a:pPr algn="ctr"/>
            <a:r>
              <a:rPr lang="en-US" sz="2000" b="1" dirty="0">
                <a:solidFill>
                  <a:schemeClr val="tx1"/>
                </a:solidFill>
              </a:rPr>
              <a:t>UMAP &amp; t-SNE</a:t>
            </a:r>
            <a:endParaRPr lang="en-KR" sz="2000" b="1" dirty="0">
              <a:solidFill>
                <a:schemeClr val="tx1"/>
              </a:solidFill>
            </a:endParaRPr>
          </a:p>
        </p:txBody>
      </p:sp>
      <p:sp>
        <p:nvSpPr>
          <p:cNvPr id="12" name="Rectangle 9">
            <a:extLst>
              <a:ext uri="{FF2B5EF4-FFF2-40B4-BE49-F238E27FC236}">
                <a16:creationId xmlns:a16="http://schemas.microsoft.com/office/drawing/2014/main" id="{68586CB7-7C06-C575-4C8C-DF44E14062C6}"/>
              </a:ext>
            </a:extLst>
          </p:cNvPr>
          <p:cNvSpPr/>
          <p:nvPr/>
        </p:nvSpPr>
        <p:spPr>
          <a:xfrm>
            <a:off x="7523792" y="1891573"/>
            <a:ext cx="1668354"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Manual Annotation of spots</a:t>
            </a:r>
            <a:endParaRPr lang="en-KR" sz="2000" b="1" dirty="0">
              <a:solidFill>
                <a:schemeClr val="tx1"/>
              </a:solidFill>
            </a:endParaRPr>
          </a:p>
        </p:txBody>
      </p:sp>
    </p:spTree>
    <p:extLst>
      <p:ext uri="{BB962C8B-B14F-4D97-AF65-F5344CB8AC3E}">
        <p14:creationId xmlns:p14="http://schemas.microsoft.com/office/powerpoint/2010/main" val="3218133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0B07E-85F4-B2C2-3B41-FEFDE80FF814}"/>
              </a:ext>
            </a:extLst>
          </p:cNvPr>
          <p:cNvSpPr>
            <a:spLocks noGrp="1"/>
          </p:cNvSpPr>
          <p:nvPr>
            <p:ph type="title"/>
          </p:nvPr>
        </p:nvSpPr>
        <p:spPr/>
        <p:txBody>
          <a:bodyPr>
            <a:normAutofit/>
          </a:bodyPr>
          <a:lstStyle/>
          <a:p>
            <a:r>
              <a:rPr lang="en-KR" dirty="0"/>
              <a:t>Download R packages to be used in analysis</a:t>
            </a:r>
          </a:p>
        </p:txBody>
      </p:sp>
      <p:sp>
        <p:nvSpPr>
          <p:cNvPr id="4" name="Date Placeholder 3">
            <a:extLst>
              <a:ext uri="{FF2B5EF4-FFF2-40B4-BE49-F238E27FC236}">
                <a16:creationId xmlns:a16="http://schemas.microsoft.com/office/drawing/2014/main" id="{2D17E81B-13AF-8E6E-4CBC-591D72E9811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259B9782-7D5A-5D9B-5AFE-3E75E382BD9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0B2267AB-DF72-7C6D-7596-04E4ED60AA5B}"/>
              </a:ext>
            </a:extLst>
          </p:cNvPr>
          <p:cNvSpPr>
            <a:spLocks noGrp="1"/>
          </p:cNvSpPr>
          <p:nvPr>
            <p:ph type="sldNum" sz="quarter" idx="12"/>
          </p:nvPr>
        </p:nvSpPr>
        <p:spPr/>
        <p:txBody>
          <a:bodyPr/>
          <a:lstStyle/>
          <a:p>
            <a:fld id="{11828C5E-8CE4-D747-8F0F-AA7D410D5DC1}" type="slidenum">
              <a:rPr lang="en-KR" smtClean="0"/>
              <a:pPr/>
              <a:t>23</a:t>
            </a:fld>
            <a:endParaRPr lang="en-KR" dirty="0"/>
          </a:p>
        </p:txBody>
      </p:sp>
      <p:sp>
        <p:nvSpPr>
          <p:cNvPr id="7" name="직사각형 5">
            <a:extLst>
              <a:ext uri="{FF2B5EF4-FFF2-40B4-BE49-F238E27FC236}">
                <a16:creationId xmlns:a16="http://schemas.microsoft.com/office/drawing/2014/main" id="{0CA0A327-F8F8-7F1F-D151-B190A6B16AA3}"/>
              </a:ext>
            </a:extLst>
          </p:cNvPr>
          <p:cNvSpPr/>
          <p:nvPr/>
        </p:nvSpPr>
        <p:spPr>
          <a:xfrm>
            <a:off x="695325" y="1273997"/>
            <a:ext cx="10801350" cy="5239821"/>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chemeClr val="tx1"/>
                </a:solidFill>
                <a:latin typeface="Courier New" panose="02070309020205020404" pitchFamily="49" charset="0"/>
                <a:cs typeface="Courier New" panose="02070309020205020404" pitchFamily="49" charset="0"/>
              </a:rPr>
              <a:t>options(timeout = 600000000)</a:t>
            </a:r>
          </a:p>
          <a:p>
            <a:r>
              <a:rPr lang="en-US" altLang="ko-KR" sz="1050" dirty="0" err="1">
                <a:solidFill>
                  <a:schemeClr val="tx1"/>
                </a:solidFill>
                <a:latin typeface="Courier New" panose="02070309020205020404" pitchFamily="49" charset="0"/>
                <a:cs typeface="Courier New" panose="02070309020205020404" pitchFamily="49" charset="0"/>
              </a:rPr>
              <a:t>install.packages</a:t>
            </a:r>
            <a:r>
              <a:rPr lang="en-US" altLang="ko-KR" sz="1050" dirty="0">
                <a:solidFill>
                  <a:schemeClr val="tx1"/>
                </a:solidFill>
                <a:latin typeface="Courier New" panose="02070309020205020404" pitchFamily="49" charset="0"/>
                <a:cs typeface="Courier New" panose="02070309020205020404" pitchFamily="49" charset="0"/>
              </a:rPr>
              <a:t>("hdf5r") </a:t>
            </a:r>
          </a:p>
          <a:p>
            <a:r>
              <a:rPr lang="en-US" altLang="ko-KR" sz="1050" dirty="0" err="1">
                <a:solidFill>
                  <a:schemeClr val="tx1"/>
                </a:solidFill>
                <a:latin typeface="Courier New" panose="02070309020205020404" pitchFamily="49" charset="0"/>
                <a:cs typeface="Courier New" panose="02070309020205020404" pitchFamily="49" charset="0"/>
              </a:rPr>
              <a:t>install.packages</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dplyr</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err="1">
                <a:solidFill>
                  <a:schemeClr val="tx1"/>
                </a:solidFill>
                <a:latin typeface="Courier New" panose="02070309020205020404" pitchFamily="49" charset="0"/>
                <a:cs typeface="Courier New" panose="02070309020205020404" pitchFamily="49" charset="0"/>
              </a:rPr>
              <a:t>install.packages</a:t>
            </a:r>
            <a:r>
              <a:rPr lang="en-US" altLang="ko-KR" sz="1050" dirty="0">
                <a:solidFill>
                  <a:schemeClr val="tx1"/>
                </a:solidFill>
                <a:latin typeface="Courier New" panose="02070309020205020404" pitchFamily="49" charset="0"/>
                <a:cs typeface="Courier New" panose="02070309020205020404" pitchFamily="49" charset="0"/>
              </a:rPr>
              <a:t>('Seurat')</a:t>
            </a:r>
          </a:p>
          <a:p>
            <a:r>
              <a:rPr lang="en-US" altLang="ko-KR" sz="1050" dirty="0" err="1">
                <a:solidFill>
                  <a:schemeClr val="tx1"/>
                </a:solidFill>
                <a:latin typeface="Courier New" panose="02070309020205020404" pitchFamily="49" charset="0"/>
                <a:cs typeface="Courier New" panose="02070309020205020404" pitchFamily="49" charset="0"/>
              </a:rPr>
              <a:t>install.packages</a:t>
            </a:r>
            <a:r>
              <a:rPr lang="en-US" altLang="ko-KR" sz="1050" dirty="0">
                <a:solidFill>
                  <a:schemeClr val="tx1"/>
                </a:solidFill>
                <a:latin typeface="Courier New" panose="02070309020205020404" pitchFamily="49" charset="0"/>
                <a:cs typeface="Courier New" panose="02070309020205020404" pitchFamily="49" charset="0"/>
              </a:rPr>
              <a:t>("ggplot2")</a:t>
            </a:r>
          </a:p>
          <a:p>
            <a:r>
              <a:rPr lang="en-US" altLang="ko-KR" sz="1050" dirty="0" err="1">
                <a:solidFill>
                  <a:schemeClr val="tx1"/>
                </a:solidFill>
                <a:latin typeface="Courier New" panose="02070309020205020404" pitchFamily="49" charset="0"/>
                <a:cs typeface="Courier New" panose="02070309020205020404" pitchFamily="49" charset="0"/>
              </a:rPr>
              <a:t>install.packages</a:t>
            </a:r>
            <a:r>
              <a:rPr lang="en-US" altLang="ko-KR" sz="1050" dirty="0">
                <a:solidFill>
                  <a:schemeClr val="tx1"/>
                </a:solidFill>
                <a:latin typeface="Courier New" panose="02070309020205020404" pitchFamily="49" charset="0"/>
                <a:cs typeface="Courier New" panose="02070309020205020404" pitchFamily="49" charset="0"/>
              </a:rPr>
              <a:t>("remotes")</a:t>
            </a:r>
          </a:p>
          <a:p>
            <a:r>
              <a:rPr lang="en-US" altLang="ko-KR" sz="1050" dirty="0" err="1">
                <a:solidFill>
                  <a:schemeClr val="tx1"/>
                </a:solidFill>
                <a:latin typeface="Courier New" panose="02070309020205020404" pitchFamily="49" charset="0"/>
                <a:cs typeface="Courier New" panose="02070309020205020404" pitchFamily="49" charset="0"/>
              </a:rPr>
              <a:t>install.packages</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anndata</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err="1">
                <a:solidFill>
                  <a:schemeClr val="tx1"/>
                </a:solidFill>
                <a:latin typeface="Courier New" panose="02070309020205020404" pitchFamily="49" charset="0"/>
                <a:cs typeface="Courier New" panose="02070309020205020404" pitchFamily="49" charset="0"/>
              </a:rPr>
              <a:t>install.packages</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cowplot</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err="1">
                <a:solidFill>
                  <a:schemeClr val="tx1"/>
                </a:solidFill>
                <a:latin typeface="Courier New" panose="02070309020205020404" pitchFamily="49" charset="0"/>
                <a:cs typeface="Courier New" panose="02070309020205020404" pitchFamily="49" charset="0"/>
              </a:rPr>
              <a:t>install.packages</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devtools</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err="1">
                <a:solidFill>
                  <a:schemeClr val="tx1"/>
                </a:solidFill>
                <a:latin typeface="Courier New" panose="02070309020205020404" pitchFamily="49" charset="0"/>
                <a:cs typeface="Courier New" panose="02070309020205020404" pitchFamily="49" charset="0"/>
              </a:rPr>
              <a:t>devtools</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install_github</a:t>
            </a:r>
            <a:r>
              <a:rPr lang="en-US" altLang="ko-KR" sz="1050" dirty="0">
                <a:solidFill>
                  <a:schemeClr val="tx1"/>
                </a:solidFill>
                <a:latin typeface="Courier New" panose="02070309020205020404" pitchFamily="49" charset="0"/>
                <a:cs typeface="Courier New" panose="02070309020205020404" pitchFamily="49" charset="0"/>
              </a:rPr>
              <a:t>("thomasp85/patchwork")</a:t>
            </a:r>
          </a:p>
          <a:p>
            <a:r>
              <a:rPr lang="en-US" altLang="ko-KR" sz="1050" dirty="0" err="1">
                <a:solidFill>
                  <a:schemeClr val="tx1"/>
                </a:solidFill>
                <a:latin typeface="Courier New" panose="02070309020205020404" pitchFamily="49" charset="0"/>
                <a:cs typeface="Courier New" panose="02070309020205020404" pitchFamily="49" charset="0"/>
              </a:rPr>
              <a:t>devtools</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install_github</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satijalab</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seurat</a:t>
            </a:r>
            <a:r>
              <a:rPr lang="en-US" altLang="ko-KR" sz="1050" dirty="0">
                <a:solidFill>
                  <a:schemeClr val="tx1"/>
                </a:solidFill>
                <a:latin typeface="Courier New" panose="02070309020205020404" pitchFamily="49" charset="0"/>
                <a:cs typeface="Courier New" panose="02070309020205020404" pitchFamily="49" charset="0"/>
              </a:rPr>
              <a:t>-data')</a:t>
            </a:r>
          </a:p>
          <a:p>
            <a:r>
              <a:rPr lang="en-US" altLang="ko-KR" sz="1050" dirty="0" err="1">
                <a:solidFill>
                  <a:schemeClr val="tx1"/>
                </a:solidFill>
                <a:latin typeface="Courier New" panose="02070309020205020404" pitchFamily="49" charset="0"/>
                <a:cs typeface="Courier New" panose="02070309020205020404" pitchFamily="49" charset="0"/>
              </a:rPr>
              <a:t>devtools</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install_github</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dmcable</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spacexr</a:t>
            </a:r>
            <a:r>
              <a:rPr lang="en-US" altLang="ko-KR" sz="1050" dirty="0">
                <a:solidFill>
                  <a:schemeClr val="tx1"/>
                </a:solidFill>
                <a:latin typeface="Courier New" panose="02070309020205020404" pitchFamily="49" charset="0"/>
                <a:cs typeface="Courier New" panose="02070309020205020404" pitchFamily="49" charset="0"/>
              </a:rPr>
              <a:t>", </a:t>
            </a:r>
            <a:r>
              <a:rPr lang="en-US" altLang="ko-KR" sz="1050" dirty="0" err="1">
                <a:solidFill>
                  <a:schemeClr val="tx1"/>
                </a:solidFill>
                <a:latin typeface="Courier New" panose="02070309020205020404" pitchFamily="49" charset="0"/>
                <a:cs typeface="Courier New" panose="02070309020205020404" pitchFamily="49" charset="0"/>
              </a:rPr>
              <a:t>build_vignettes</a:t>
            </a:r>
            <a:r>
              <a:rPr lang="en-US" altLang="ko-KR" sz="1050" dirty="0">
                <a:solidFill>
                  <a:schemeClr val="tx1"/>
                </a:solidFill>
                <a:latin typeface="Courier New" panose="02070309020205020404" pitchFamily="49" charset="0"/>
                <a:cs typeface="Courier New" panose="02070309020205020404" pitchFamily="49" charset="0"/>
              </a:rPr>
              <a:t> = FALSE)</a:t>
            </a:r>
          </a:p>
          <a:p>
            <a:r>
              <a:rPr lang="en-US" altLang="ko-KR" sz="1050" dirty="0">
                <a:solidFill>
                  <a:schemeClr val="tx1"/>
                </a:solidFill>
                <a:latin typeface="Courier New" panose="02070309020205020404" pitchFamily="49" charset="0"/>
                <a:cs typeface="Courier New" panose="02070309020205020404" pitchFamily="49" charset="0"/>
              </a:rPr>
              <a:t>remotes::</a:t>
            </a:r>
            <a:r>
              <a:rPr lang="en-US" altLang="ko-KR" sz="1050" dirty="0" err="1">
                <a:solidFill>
                  <a:schemeClr val="tx1"/>
                </a:solidFill>
                <a:latin typeface="Courier New" panose="02070309020205020404" pitchFamily="49" charset="0"/>
                <a:cs typeface="Courier New" panose="02070309020205020404" pitchFamily="49" charset="0"/>
              </a:rPr>
              <a:t>install_github</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sqjin</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CellChat</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a:solidFill>
                  <a:schemeClr val="tx1"/>
                </a:solidFill>
                <a:latin typeface="Courier New" panose="02070309020205020404" pitchFamily="49" charset="0"/>
                <a:cs typeface="Courier New" panose="02070309020205020404" pitchFamily="49" charset="0"/>
              </a:rPr>
              <a:t>remotes::</a:t>
            </a:r>
            <a:r>
              <a:rPr lang="en-US" altLang="ko-KR" sz="1050" dirty="0" err="1">
                <a:solidFill>
                  <a:schemeClr val="tx1"/>
                </a:solidFill>
                <a:latin typeface="Courier New" panose="02070309020205020404" pitchFamily="49" charset="0"/>
                <a:cs typeface="Courier New" panose="02070309020205020404" pitchFamily="49" charset="0"/>
              </a:rPr>
              <a:t>install_github</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jbergenstrahle</a:t>
            </a:r>
            <a:r>
              <a:rPr lang="en-US" altLang="ko-KR" sz="1050" dirty="0">
                <a:solidFill>
                  <a:schemeClr val="tx1"/>
                </a:solidFill>
                <a:latin typeface="Courier New" panose="02070309020205020404" pitchFamily="49" charset="0"/>
                <a:cs typeface="Courier New" panose="02070309020205020404" pitchFamily="49" charset="0"/>
              </a:rPr>
              <a:t>/</a:t>
            </a:r>
            <a:r>
              <a:rPr lang="en-US" altLang="ko-KR" sz="1050" dirty="0" err="1">
                <a:solidFill>
                  <a:schemeClr val="tx1"/>
                </a:solidFill>
                <a:latin typeface="Courier New" panose="02070309020205020404" pitchFamily="49" charset="0"/>
                <a:cs typeface="Courier New" panose="02070309020205020404" pitchFamily="49" charset="0"/>
              </a:rPr>
              <a:t>STUtility</a:t>
            </a:r>
            <a:r>
              <a:rPr lang="en-US" altLang="ko-KR" sz="1050" dirty="0">
                <a:solidFill>
                  <a:schemeClr val="tx1"/>
                </a:solidFill>
                <a:latin typeface="Courier New" panose="02070309020205020404" pitchFamily="49" charset="0"/>
                <a:cs typeface="Courier New" panose="02070309020205020404" pitchFamily="49" charset="0"/>
              </a:rPr>
              <a:t>")</a:t>
            </a:r>
          </a:p>
          <a:p>
            <a:endParaRPr lang="en-US" altLang="ko-KR" sz="1050" dirty="0">
              <a:solidFill>
                <a:schemeClr val="tx1"/>
              </a:solidFill>
              <a:latin typeface="Courier New" panose="02070309020205020404" pitchFamily="49" charset="0"/>
              <a:cs typeface="Courier New" panose="02070309020205020404" pitchFamily="49" charset="0"/>
            </a:endParaRPr>
          </a:p>
          <a:p>
            <a:r>
              <a:rPr lang="en-US" altLang="ko-KR" sz="1050" dirty="0">
                <a:solidFill>
                  <a:schemeClr val="tx1"/>
                </a:solidFill>
                <a:latin typeface="Courier New" panose="02070309020205020404" pitchFamily="49" charset="0"/>
                <a:cs typeface="Courier New" panose="02070309020205020404" pitchFamily="49" charset="0"/>
              </a:rPr>
              <a:t>library(hdf5r)</a:t>
            </a:r>
          </a:p>
          <a:p>
            <a:r>
              <a:rPr lang="en-US" altLang="ko-KR" sz="1050" dirty="0">
                <a:solidFill>
                  <a:schemeClr val="tx1"/>
                </a:solidFill>
                <a:latin typeface="Courier New" panose="02070309020205020404" pitchFamily="49" charset="0"/>
                <a:cs typeface="Courier New" panose="02070309020205020404" pitchFamily="49" charset="0"/>
              </a:rPr>
              <a:t>library(</a:t>
            </a:r>
            <a:r>
              <a:rPr lang="en-US" altLang="ko-KR" sz="1050" dirty="0" err="1">
                <a:solidFill>
                  <a:schemeClr val="tx1"/>
                </a:solidFill>
                <a:latin typeface="Courier New" panose="02070309020205020404" pitchFamily="49" charset="0"/>
                <a:cs typeface="Courier New" panose="02070309020205020404" pitchFamily="49" charset="0"/>
              </a:rPr>
              <a:t>dplyr</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a:solidFill>
                  <a:schemeClr val="tx1"/>
                </a:solidFill>
                <a:latin typeface="Courier New" panose="02070309020205020404" pitchFamily="49" charset="0"/>
                <a:cs typeface="Courier New" panose="02070309020205020404" pitchFamily="49" charset="0"/>
              </a:rPr>
              <a:t>library(Seurat)</a:t>
            </a:r>
          </a:p>
          <a:p>
            <a:r>
              <a:rPr lang="en-US" altLang="ko-KR" sz="1050" dirty="0">
                <a:solidFill>
                  <a:schemeClr val="tx1"/>
                </a:solidFill>
                <a:latin typeface="Courier New" panose="02070309020205020404" pitchFamily="49" charset="0"/>
                <a:cs typeface="Courier New" panose="02070309020205020404" pitchFamily="49" charset="0"/>
              </a:rPr>
              <a:t>library(ggplot2)</a:t>
            </a:r>
          </a:p>
          <a:p>
            <a:r>
              <a:rPr lang="en-US" altLang="ko-KR" sz="1050" dirty="0">
                <a:solidFill>
                  <a:schemeClr val="tx1"/>
                </a:solidFill>
                <a:latin typeface="Courier New" panose="02070309020205020404" pitchFamily="49" charset="0"/>
                <a:cs typeface="Courier New" panose="02070309020205020404" pitchFamily="49" charset="0"/>
              </a:rPr>
              <a:t>library(remotes)</a:t>
            </a:r>
          </a:p>
          <a:p>
            <a:r>
              <a:rPr lang="en-US" altLang="ko-KR" sz="1050" dirty="0">
                <a:solidFill>
                  <a:schemeClr val="tx1"/>
                </a:solidFill>
                <a:latin typeface="Courier New" panose="02070309020205020404" pitchFamily="49" charset="0"/>
                <a:cs typeface="Courier New" panose="02070309020205020404" pitchFamily="49" charset="0"/>
              </a:rPr>
              <a:t>library(</a:t>
            </a:r>
            <a:r>
              <a:rPr lang="en-US" altLang="ko-KR" sz="1050" dirty="0" err="1">
                <a:solidFill>
                  <a:schemeClr val="tx1"/>
                </a:solidFill>
                <a:latin typeface="Courier New" panose="02070309020205020404" pitchFamily="49" charset="0"/>
                <a:cs typeface="Courier New" panose="02070309020205020404" pitchFamily="49" charset="0"/>
              </a:rPr>
              <a:t>anndata</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a:solidFill>
                  <a:schemeClr val="tx1"/>
                </a:solidFill>
                <a:latin typeface="Courier New" panose="02070309020205020404" pitchFamily="49" charset="0"/>
                <a:cs typeface="Courier New" panose="02070309020205020404" pitchFamily="49" charset="0"/>
              </a:rPr>
              <a:t>library(</a:t>
            </a:r>
            <a:r>
              <a:rPr lang="en-US" altLang="ko-KR" sz="1050" dirty="0" err="1">
                <a:solidFill>
                  <a:schemeClr val="tx1"/>
                </a:solidFill>
                <a:latin typeface="Courier New" panose="02070309020205020404" pitchFamily="49" charset="0"/>
                <a:cs typeface="Courier New" panose="02070309020205020404" pitchFamily="49" charset="0"/>
              </a:rPr>
              <a:t>cowplot</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a:solidFill>
                  <a:schemeClr val="tx1"/>
                </a:solidFill>
                <a:latin typeface="Courier New" panose="02070309020205020404" pitchFamily="49" charset="0"/>
                <a:cs typeface="Courier New" panose="02070309020205020404" pitchFamily="49" charset="0"/>
              </a:rPr>
              <a:t>library(</a:t>
            </a:r>
            <a:r>
              <a:rPr lang="en-US" altLang="ko-KR" sz="1050" dirty="0" err="1">
                <a:solidFill>
                  <a:schemeClr val="tx1"/>
                </a:solidFill>
                <a:latin typeface="Courier New" panose="02070309020205020404" pitchFamily="49" charset="0"/>
                <a:cs typeface="Courier New" panose="02070309020205020404" pitchFamily="49" charset="0"/>
              </a:rPr>
              <a:t>devtools</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a:solidFill>
                  <a:schemeClr val="tx1"/>
                </a:solidFill>
                <a:latin typeface="Courier New" panose="02070309020205020404" pitchFamily="49" charset="0"/>
                <a:cs typeface="Courier New" panose="02070309020205020404" pitchFamily="49" charset="0"/>
              </a:rPr>
              <a:t>library(patchwork)</a:t>
            </a:r>
          </a:p>
          <a:p>
            <a:r>
              <a:rPr lang="en-US" altLang="ko-KR" sz="1050" dirty="0">
                <a:solidFill>
                  <a:schemeClr val="tx1"/>
                </a:solidFill>
                <a:latin typeface="Courier New" panose="02070309020205020404" pitchFamily="49" charset="0"/>
                <a:cs typeface="Courier New" panose="02070309020205020404" pitchFamily="49" charset="0"/>
              </a:rPr>
              <a:t>library(</a:t>
            </a:r>
            <a:r>
              <a:rPr lang="en-US" altLang="ko-KR" sz="1050" dirty="0" err="1">
                <a:solidFill>
                  <a:schemeClr val="tx1"/>
                </a:solidFill>
                <a:latin typeface="Courier New" panose="02070309020205020404" pitchFamily="49" charset="0"/>
                <a:cs typeface="Courier New" panose="02070309020205020404" pitchFamily="49" charset="0"/>
              </a:rPr>
              <a:t>SeuratData</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a:solidFill>
                  <a:schemeClr val="tx1"/>
                </a:solidFill>
                <a:latin typeface="Courier New" panose="02070309020205020404" pitchFamily="49" charset="0"/>
                <a:cs typeface="Courier New" panose="02070309020205020404" pitchFamily="49" charset="0"/>
              </a:rPr>
              <a:t>library(</a:t>
            </a:r>
            <a:r>
              <a:rPr lang="en-US" altLang="ko-KR" sz="1050" dirty="0" err="1">
                <a:solidFill>
                  <a:schemeClr val="tx1"/>
                </a:solidFill>
                <a:latin typeface="Courier New" panose="02070309020205020404" pitchFamily="49" charset="0"/>
                <a:cs typeface="Courier New" panose="02070309020205020404" pitchFamily="49" charset="0"/>
              </a:rPr>
              <a:t>spacexr</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a:solidFill>
                  <a:schemeClr val="tx1"/>
                </a:solidFill>
                <a:latin typeface="Courier New" panose="02070309020205020404" pitchFamily="49" charset="0"/>
                <a:cs typeface="Courier New" panose="02070309020205020404" pitchFamily="49" charset="0"/>
              </a:rPr>
              <a:t>library(</a:t>
            </a:r>
            <a:r>
              <a:rPr lang="en-US" altLang="ko-KR" sz="1050" dirty="0" err="1">
                <a:solidFill>
                  <a:schemeClr val="tx1"/>
                </a:solidFill>
                <a:latin typeface="Courier New" panose="02070309020205020404" pitchFamily="49" charset="0"/>
                <a:cs typeface="Courier New" panose="02070309020205020404" pitchFamily="49" charset="0"/>
              </a:rPr>
              <a:t>SeuratData</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a:solidFill>
                  <a:schemeClr val="tx1"/>
                </a:solidFill>
                <a:latin typeface="Courier New" panose="02070309020205020404" pitchFamily="49" charset="0"/>
                <a:cs typeface="Courier New" panose="02070309020205020404" pitchFamily="49" charset="0"/>
              </a:rPr>
              <a:t>library(</a:t>
            </a:r>
            <a:r>
              <a:rPr lang="en-US" altLang="ko-KR" sz="1050" dirty="0" err="1">
                <a:solidFill>
                  <a:schemeClr val="tx1"/>
                </a:solidFill>
                <a:latin typeface="Courier New" panose="02070309020205020404" pitchFamily="49" charset="0"/>
                <a:cs typeface="Courier New" panose="02070309020205020404" pitchFamily="49" charset="0"/>
              </a:rPr>
              <a:t>CellChat</a:t>
            </a:r>
            <a:r>
              <a:rPr lang="en-US" altLang="ko-KR" sz="1050" dirty="0">
                <a:solidFill>
                  <a:schemeClr val="tx1"/>
                </a:solidFill>
                <a:latin typeface="Courier New" panose="02070309020205020404" pitchFamily="49" charset="0"/>
                <a:cs typeface="Courier New" panose="02070309020205020404" pitchFamily="49" charset="0"/>
              </a:rPr>
              <a:t>)</a:t>
            </a:r>
          </a:p>
          <a:p>
            <a:r>
              <a:rPr lang="en-US" altLang="ko-KR" sz="1050" dirty="0">
                <a:solidFill>
                  <a:schemeClr val="tx1"/>
                </a:solidFill>
                <a:latin typeface="Courier New" panose="02070309020205020404" pitchFamily="49" charset="0"/>
                <a:cs typeface="Courier New" panose="02070309020205020404" pitchFamily="49" charset="0"/>
              </a:rPr>
              <a:t>library(</a:t>
            </a:r>
            <a:r>
              <a:rPr lang="en-US" altLang="ko-KR" sz="1050" dirty="0" err="1">
                <a:solidFill>
                  <a:schemeClr val="tx1"/>
                </a:solidFill>
                <a:latin typeface="Courier New" panose="02070309020205020404" pitchFamily="49" charset="0"/>
                <a:cs typeface="Courier New" panose="02070309020205020404" pitchFamily="49" charset="0"/>
              </a:rPr>
              <a:t>STutility</a:t>
            </a:r>
            <a:r>
              <a:rPr lang="en-US" altLang="ko-KR" sz="1050" dirty="0">
                <a:solidFill>
                  <a:schemeClr val="tx1"/>
                </a:solidFill>
                <a:latin typeface="Courier New" panose="02070309020205020404" pitchFamily="49" charset="0"/>
                <a:cs typeface="Courier New" panose="02070309020205020404" pitchFamily="49" charset="0"/>
              </a:rPr>
              <a:t>)</a:t>
            </a:r>
          </a:p>
          <a:p>
            <a:endParaRPr lang="en-US" altLang="ko-KR" sz="1050" dirty="0">
              <a:solidFill>
                <a:schemeClr val="tx1"/>
              </a:solidFill>
              <a:latin typeface="Courier New" panose="02070309020205020404" pitchFamily="49" charset="0"/>
              <a:cs typeface="Courier New" panose="02070309020205020404" pitchFamily="49" charset="0"/>
            </a:endParaRPr>
          </a:p>
          <a:p>
            <a:r>
              <a:rPr lang="en-US" altLang="ko-KR" sz="1050" dirty="0">
                <a:solidFill>
                  <a:schemeClr val="tx1"/>
                </a:solidFill>
                <a:latin typeface="Arial" panose="020B0604020202020204" pitchFamily="34" charset="0"/>
                <a:cs typeface="Arial" panose="020B0604020202020204" pitchFamily="34" charset="0"/>
              </a:rPr>
              <a:t># For reproducibility set the seed</a:t>
            </a:r>
            <a:endParaRPr lang="en-US" altLang="ko-KR" sz="1050" dirty="0">
              <a:solidFill>
                <a:schemeClr val="tx1"/>
              </a:solidFill>
              <a:latin typeface="Courier New" panose="02070309020205020404" pitchFamily="49" charset="0"/>
              <a:cs typeface="Courier New" panose="02070309020205020404" pitchFamily="49" charset="0"/>
            </a:endParaRPr>
          </a:p>
          <a:p>
            <a:r>
              <a:rPr lang="en-US" altLang="ko-KR" sz="1050" dirty="0" err="1">
                <a:solidFill>
                  <a:schemeClr val="tx1"/>
                </a:solidFill>
                <a:latin typeface="Courier New" panose="02070309020205020404" pitchFamily="49" charset="0"/>
                <a:cs typeface="Courier New" panose="02070309020205020404" pitchFamily="49" charset="0"/>
              </a:rPr>
              <a:t>set.seed</a:t>
            </a:r>
            <a:r>
              <a:rPr lang="en-US" altLang="ko-KR" sz="1050" dirty="0">
                <a:solidFill>
                  <a:schemeClr val="tx1"/>
                </a:solidFill>
                <a:latin typeface="Courier New" panose="02070309020205020404" pitchFamily="49" charset="0"/>
                <a:cs typeface="Courier New" panose="02070309020205020404" pitchFamily="49" charset="0"/>
              </a:rPr>
              <a:t>(1234)</a:t>
            </a:r>
          </a:p>
        </p:txBody>
      </p:sp>
    </p:spTree>
    <p:extLst>
      <p:ext uri="{BB962C8B-B14F-4D97-AF65-F5344CB8AC3E}">
        <p14:creationId xmlns:p14="http://schemas.microsoft.com/office/powerpoint/2010/main" val="2064051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4</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24</a:t>
            </a:fld>
            <a:endParaRPr lang="en-KR" dirty="0"/>
          </a:p>
        </p:txBody>
      </p:sp>
      <p:sp>
        <p:nvSpPr>
          <p:cNvPr id="2" name="Title 6">
            <a:extLst>
              <a:ext uri="{FF2B5EF4-FFF2-40B4-BE49-F238E27FC236}">
                <a16:creationId xmlns:a16="http://schemas.microsoft.com/office/drawing/2014/main" id="{35AC26D8-866C-D76A-846F-BA07D03CD816}"/>
              </a:ext>
            </a:extLst>
          </p:cNvPr>
          <p:cNvSpPr txBox="1">
            <a:spLocks/>
          </p:cNvSpPr>
          <p:nvPr/>
        </p:nvSpPr>
        <p:spPr>
          <a:xfrm>
            <a:off x="831850" y="3429000"/>
            <a:ext cx="10515600" cy="145999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Integrative analysis of</a:t>
            </a:r>
          </a:p>
          <a:p>
            <a:r>
              <a:rPr lang="en-US" dirty="0"/>
              <a:t>spatial datasets - Seurat</a:t>
            </a:r>
            <a:endParaRPr lang="en-KR" dirty="0"/>
          </a:p>
        </p:txBody>
      </p:sp>
    </p:spTree>
    <p:extLst>
      <p:ext uri="{BB962C8B-B14F-4D97-AF65-F5344CB8AC3E}">
        <p14:creationId xmlns:p14="http://schemas.microsoft.com/office/powerpoint/2010/main" val="4287506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0DD8759-DDD4-C764-2EB7-83133FB3FAF7}"/>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93A1DC86-13E6-C88C-674B-451302E25358}"/>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673EDD5F-EA84-624A-1514-F621CC40357C}"/>
              </a:ext>
            </a:extLst>
          </p:cNvPr>
          <p:cNvSpPr>
            <a:spLocks noGrp="1"/>
          </p:cNvSpPr>
          <p:nvPr>
            <p:ph type="sldNum" sz="quarter" idx="12"/>
          </p:nvPr>
        </p:nvSpPr>
        <p:spPr/>
        <p:txBody>
          <a:bodyPr/>
          <a:lstStyle/>
          <a:p>
            <a:fld id="{11828C5E-8CE4-D747-8F0F-AA7D410D5DC1}" type="slidenum">
              <a:rPr lang="en-KR" smtClean="0"/>
              <a:pPr/>
              <a:t>25</a:t>
            </a:fld>
            <a:endParaRPr lang="en-KR" dirty="0"/>
          </a:p>
        </p:txBody>
      </p:sp>
      <p:sp>
        <p:nvSpPr>
          <p:cNvPr id="7" name="Content Placeholder 6">
            <a:extLst>
              <a:ext uri="{FF2B5EF4-FFF2-40B4-BE49-F238E27FC236}">
                <a16:creationId xmlns:a16="http://schemas.microsoft.com/office/drawing/2014/main" id="{D03DB23C-E171-4B24-59C9-3FE9B9EA20E4}"/>
              </a:ext>
            </a:extLst>
          </p:cNvPr>
          <p:cNvSpPr txBox="1">
            <a:spLocks noGrp="1"/>
          </p:cNvSpPr>
          <p:nvPr>
            <p:ph idx="1"/>
          </p:nvPr>
        </p:nvSpPr>
        <p:spPr>
          <a:xfrm>
            <a:off x="695325" y="1592263"/>
            <a:ext cx="10801350" cy="3264483"/>
          </a:xfrm>
          <a:prstGeom prst="rect">
            <a:avLst/>
          </a:prstGeom>
          <a:noFill/>
        </p:spPr>
        <p:txBody>
          <a:bodyPr wrap="square">
            <a:spAutoFit/>
          </a:bodyPr>
          <a:lstStyle/>
          <a:p>
            <a:r>
              <a:rPr lang="en-US" altLang="ko-KR" dirty="0">
                <a:latin typeface="Arial" panose="020B0604020202020204" pitchFamily="34" charset="0"/>
                <a:cs typeface="Arial" panose="020B0604020202020204" pitchFamily="34" charset="0"/>
              </a:rPr>
              <a:t>We</a:t>
            </a:r>
            <a:r>
              <a:rPr lang="ko-KR"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will be using a recently released dataset of </a:t>
            </a:r>
            <a:r>
              <a:rPr lang="en-US" dirty="0" err="1">
                <a:latin typeface="Arial" panose="020B0604020202020204" pitchFamily="34" charset="0"/>
                <a:cs typeface="Arial" panose="020B0604020202020204" pitchFamily="34" charset="0"/>
              </a:rPr>
              <a:t>sagital</a:t>
            </a:r>
            <a:r>
              <a:rPr lang="en-US" dirty="0">
                <a:latin typeface="Arial" panose="020B0604020202020204" pitchFamily="34" charset="0"/>
                <a:cs typeface="Arial" panose="020B0604020202020204" pitchFamily="34" charset="0"/>
              </a:rPr>
              <a:t> mouse brain slices generated using the </a:t>
            </a:r>
            <a:r>
              <a:rPr lang="en-US" dirty="0" err="1">
                <a:latin typeface="Arial" panose="020B0604020202020204" pitchFamily="34" charset="0"/>
                <a:cs typeface="Arial" panose="020B0604020202020204" pitchFamily="34" charset="0"/>
              </a:rPr>
              <a:t>Visium</a:t>
            </a:r>
            <a:r>
              <a:rPr lang="en-US" dirty="0">
                <a:latin typeface="Arial" panose="020B0604020202020204" pitchFamily="34" charset="0"/>
                <a:cs typeface="Arial" panose="020B0604020202020204" pitchFamily="34" charset="0"/>
              </a:rPr>
              <a:t> v1 chemistry.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are two serial anterior sections, and two (matched) serial posterior sections.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Biological annotations of spots (i.e., cell group information) are predicted using Seurat (https://</a:t>
            </a:r>
            <a:r>
              <a:rPr lang="en-US" dirty="0" err="1">
                <a:latin typeface="Arial" panose="020B0604020202020204" pitchFamily="34" charset="0"/>
                <a:cs typeface="Arial" panose="020B0604020202020204" pitchFamily="34" charset="0"/>
              </a:rPr>
              <a:t>satijalab.org</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seurat</a:t>
            </a:r>
            <a:r>
              <a:rPr lang="en-US" dirty="0">
                <a:latin typeface="Arial" panose="020B0604020202020204" pitchFamily="34" charset="0"/>
                <a:cs typeface="Arial" panose="020B0604020202020204" pitchFamily="34" charset="0"/>
              </a:rPr>
              <a:t>/articles/</a:t>
            </a:r>
            <a:r>
              <a:rPr lang="en-US" dirty="0" err="1">
                <a:latin typeface="Arial" panose="020B0604020202020204" pitchFamily="34" charset="0"/>
                <a:cs typeface="Arial" panose="020B0604020202020204" pitchFamily="34" charset="0"/>
              </a:rPr>
              <a:t>spatial_vignette.html</a:t>
            </a:r>
            <a:r>
              <a:rPr lang="en-US" dirty="0">
                <a:latin typeface="Arial" panose="020B0604020202020204" pitchFamily="34" charset="0"/>
                <a:cs typeface="Arial" panose="020B0604020202020204" pitchFamily="34" charset="0"/>
              </a:rPr>
              <a:t>).</a:t>
            </a:r>
            <a:endParaRPr lang="da"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B9891140-DAF5-1902-4871-0ABB874F3087}"/>
              </a:ext>
            </a:extLst>
          </p:cNvPr>
          <p:cNvSpPr txBox="1">
            <a:spLocks/>
          </p:cNvSpPr>
          <p:nvPr/>
        </p:nvSpPr>
        <p:spPr>
          <a:xfrm>
            <a:off x="563217" y="527999"/>
            <a:ext cx="11198085" cy="7851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KR" dirty="0"/>
              <a:t>Dataset Description</a:t>
            </a:r>
          </a:p>
        </p:txBody>
      </p:sp>
    </p:spTree>
    <p:extLst>
      <p:ext uri="{BB962C8B-B14F-4D97-AF65-F5344CB8AC3E}">
        <p14:creationId xmlns:p14="http://schemas.microsoft.com/office/powerpoint/2010/main" val="2967534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F6ED-9543-2256-DF65-F84575E565F5}"/>
              </a:ext>
            </a:extLst>
          </p:cNvPr>
          <p:cNvSpPr>
            <a:spLocks noGrp="1"/>
          </p:cNvSpPr>
          <p:nvPr>
            <p:ph type="title"/>
          </p:nvPr>
        </p:nvSpPr>
        <p:spPr/>
        <p:txBody>
          <a:bodyPr>
            <a:normAutofit/>
          </a:bodyPr>
          <a:lstStyle/>
          <a:p>
            <a:r>
              <a:rPr lang="en-KR" dirty="0"/>
              <a:t>Load brain data</a:t>
            </a:r>
            <a:r>
              <a:rPr lang="en-US" dirty="0"/>
              <a:t> and explore Seurat object</a:t>
            </a:r>
            <a:endParaRPr lang="en-KR" dirty="0"/>
          </a:p>
        </p:txBody>
      </p:sp>
      <p:sp>
        <p:nvSpPr>
          <p:cNvPr id="4" name="Date Placeholder 3">
            <a:extLst>
              <a:ext uri="{FF2B5EF4-FFF2-40B4-BE49-F238E27FC236}">
                <a16:creationId xmlns:a16="http://schemas.microsoft.com/office/drawing/2014/main" id="{7AF63D06-A5EB-CA58-7E5E-550072E1BA70}"/>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F175A712-A5DC-26C5-A370-91BCC6FF7B93}"/>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19F4D57C-3B26-7F74-0FC8-90D8E71DF8A6}"/>
              </a:ext>
            </a:extLst>
          </p:cNvPr>
          <p:cNvSpPr>
            <a:spLocks noGrp="1"/>
          </p:cNvSpPr>
          <p:nvPr>
            <p:ph type="sldNum" sz="quarter" idx="12"/>
          </p:nvPr>
        </p:nvSpPr>
        <p:spPr/>
        <p:txBody>
          <a:bodyPr/>
          <a:lstStyle/>
          <a:p>
            <a:fld id="{11828C5E-8CE4-D747-8F0F-AA7D410D5DC1}" type="slidenum">
              <a:rPr lang="en-KR" smtClean="0"/>
              <a:pPr/>
              <a:t>26</a:t>
            </a:fld>
            <a:endParaRPr lang="en-KR" dirty="0"/>
          </a:p>
        </p:txBody>
      </p:sp>
      <p:sp>
        <p:nvSpPr>
          <p:cNvPr id="7" name="직사각형 5">
            <a:extLst>
              <a:ext uri="{FF2B5EF4-FFF2-40B4-BE49-F238E27FC236}">
                <a16:creationId xmlns:a16="http://schemas.microsoft.com/office/drawing/2014/main" id="{15FC4B4F-6168-26B5-4FCF-3ADF5301AF22}"/>
              </a:ext>
            </a:extLst>
          </p:cNvPr>
          <p:cNvSpPr/>
          <p:nvPr/>
        </p:nvSpPr>
        <p:spPr>
          <a:xfrm>
            <a:off x="695325" y="1592263"/>
            <a:ext cx="10801350" cy="2917251"/>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You need to specify exact directory</a:t>
            </a:r>
          </a:p>
          <a:p>
            <a:r>
              <a:rPr lang="en-US" altLang="ko-KR" sz="1500" dirty="0" err="1">
                <a:solidFill>
                  <a:schemeClr val="tx1"/>
                </a:solidFill>
                <a:latin typeface="Courier New" panose="02070309020205020404" pitchFamily="49" charset="0"/>
                <a:cs typeface="Courier New" panose="02070309020205020404" pitchFamily="49" charset="0"/>
              </a:rPr>
              <a:t>setwd</a:t>
            </a:r>
            <a:r>
              <a:rPr lang="en-US" altLang="ko-KR" sz="1500" dirty="0">
                <a:solidFill>
                  <a:schemeClr val="tx1"/>
                </a:solidFill>
                <a:latin typeface="Courier New" panose="02070309020205020404" pitchFamily="49" charset="0"/>
                <a:cs typeface="Courier New" panose="02070309020205020404" pitchFamily="49" charset="0"/>
              </a:rPr>
              <a:t>("2023_KOGO_summer_workshop_data")</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We can easily download the data with functions below</a:t>
            </a:r>
          </a:p>
          <a:p>
            <a:r>
              <a:rPr lang="en-US" altLang="ko-KR" sz="1500" dirty="0">
                <a:solidFill>
                  <a:schemeClr val="tx1"/>
                </a:solidFill>
                <a:latin typeface="Courier New" panose="02070309020205020404" pitchFamily="49" charset="0"/>
                <a:cs typeface="Courier New" panose="02070309020205020404" pitchFamily="49" charset="0"/>
              </a:rPr>
              <a:t>options(timeout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600)</a:t>
            </a:r>
          </a:p>
          <a:p>
            <a:r>
              <a:rPr lang="en-US" altLang="ko-KR" sz="1500" dirty="0" err="1">
                <a:solidFill>
                  <a:schemeClr val="tx1"/>
                </a:solidFill>
                <a:latin typeface="Courier New" panose="02070309020205020404" pitchFamily="49" charset="0"/>
                <a:cs typeface="Courier New" panose="02070309020205020404" pitchFamily="49" charset="0"/>
              </a:rPr>
              <a:t>InstallData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stxBrain</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brain &lt;- </a:t>
            </a:r>
            <a:r>
              <a:rPr lang="en-US" altLang="ko-KR" sz="1500" dirty="0" err="1">
                <a:solidFill>
                  <a:schemeClr val="tx1"/>
                </a:solidFill>
                <a:latin typeface="Courier New" panose="02070309020205020404" pitchFamily="49" charset="0"/>
                <a:cs typeface="Courier New" panose="02070309020205020404" pitchFamily="49" charset="0"/>
              </a:rPr>
              <a:t>LoadData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stxBrain</a:t>
            </a:r>
            <a:r>
              <a:rPr lang="en-US" altLang="ko-KR" sz="1500" dirty="0">
                <a:solidFill>
                  <a:schemeClr val="tx1"/>
                </a:solidFill>
                <a:latin typeface="Courier New" panose="02070309020205020404" pitchFamily="49" charset="0"/>
                <a:cs typeface="Courier New" panose="02070309020205020404" pitchFamily="49" charset="0"/>
              </a:rPr>
              <a:t>", type = "anterior1")</a:t>
            </a:r>
          </a:p>
          <a:p>
            <a:r>
              <a:rPr lang="en-US" altLang="ko-KR" sz="1300" dirty="0">
                <a:solidFill>
                  <a:schemeClr val="tx1"/>
                </a:solidFill>
                <a:latin typeface="Arial" panose="020B0604020202020204" pitchFamily="34" charset="0"/>
                <a:cs typeface="Arial" panose="020B0604020202020204" pitchFamily="34" charset="0"/>
              </a:rPr>
              <a:t>Same with</a:t>
            </a:r>
            <a:endParaRPr lang="en-US" altLang="ko-KR" sz="13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LoadData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stxBrain</a:t>
            </a:r>
            <a:r>
              <a:rPr lang="en-US" altLang="ko-KR" sz="1500" dirty="0">
                <a:solidFill>
                  <a:schemeClr val="tx1"/>
                </a:solidFill>
                <a:latin typeface="Courier New" panose="02070309020205020404" pitchFamily="49" charset="0"/>
                <a:cs typeface="Courier New" panose="02070309020205020404" pitchFamily="49" charset="0"/>
              </a:rPr>
              <a:t>", type = "anterior1")</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brain</a:t>
            </a:r>
          </a:p>
        </p:txBody>
      </p:sp>
      <p:pic>
        <p:nvPicPr>
          <p:cNvPr id="8" name="그림 15">
            <a:extLst>
              <a:ext uri="{FF2B5EF4-FFF2-40B4-BE49-F238E27FC236}">
                <a16:creationId xmlns:a16="http://schemas.microsoft.com/office/drawing/2014/main" id="{83F7EB3B-A35B-35B8-5F4A-E5F728ED6A42}"/>
              </a:ext>
            </a:extLst>
          </p:cNvPr>
          <p:cNvPicPr>
            <a:picLocks noChangeAspect="1"/>
          </p:cNvPicPr>
          <p:nvPr/>
        </p:nvPicPr>
        <p:blipFill>
          <a:blip r:embed="rId2"/>
          <a:stretch>
            <a:fillRect/>
          </a:stretch>
        </p:blipFill>
        <p:spPr>
          <a:xfrm>
            <a:off x="3314700" y="4713287"/>
            <a:ext cx="5562600" cy="1104900"/>
          </a:xfrm>
          <a:prstGeom prst="rect">
            <a:avLst/>
          </a:prstGeom>
        </p:spPr>
      </p:pic>
      <p:sp>
        <p:nvSpPr>
          <p:cNvPr id="9" name="TextBox 8">
            <a:extLst>
              <a:ext uri="{FF2B5EF4-FFF2-40B4-BE49-F238E27FC236}">
                <a16:creationId xmlns:a16="http://schemas.microsoft.com/office/drawing/2014/main" id="{43A6A01B-CAC8-FFBC-B890-4CC093B0D1DE}"/>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306AA37-64DD-5E9F-2556-5C804DDCA29C}"/>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70A3A49-7620-818F-50A2-816851CACA93}"/>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BDCD967-2DAE-DF69-5563-67E72FA1D47F}"/>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C61F1919-5257-EA55-69AA-54361EF2A5E1}"/>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348C2A02-AB9C-820B-7CFF-C0FB8D65CD9B}"/>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2644CBA6-6724-F4C3-F435-033304C6F60A}"/>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176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9F15-634D-FF49-1AF3-732E1311560B}"/>
              </a:ext>
            </a:extLst>
          </p:cNvPr>
          <p:cNvSpPr>
            <a:spLocks noGrp="1"/>
          </p:cNvSpPr>
          <p:nvPr>
            <p:ph type="title"/>
          </p:nvPr>
        </p:nvSpPr>
        <p:spPr/>
        <p:txBody>
          <a:bodyPr>
            <a:normAutofit/>
          </a:bodyPr>
          <a:lstStyle/>
          <a:p>
            <a:r>
              <a:rPr lang="en-KR" dirty="0"/>
              <a:t>Explore metadata</a:t>
            </a:r>
          </a:p>
        </p:txBody>
      </p:sp>
      <p:sp>
        <p:nvSpPr>
          <p:cNvPr id="4" name="Date Placeholder 3">
            <a:extLst>
              <a:ext uri="{FF2B5EF4-FFF2-40B4-BE49-F238E27FC236}">
                <a16:creationId xmlns:a16="http://schemas.microsoft.com/office/drawing/2014/main" id="{15478A3B-13B0-7A46-2E32-DAD316A5BF8C}"/>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BE36C5D4-E415-8BEF-712A-A21A39920CB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4A8D0E83-9764-BEE2-513D-4FC32EF03027}"/>
              </a:ext>
            </a:extLst>
          </p:cNvPr>
          <p:cNvSpPr>
            <a:spLocks noGrp="1"/>
          </p:cNvSpPr>
          <p:nvPr>
            <p:ph type="sldNum" sz="quarter" idx="12"/>
          </p:nvPr>
        </p:nvSpPr>
        <p:spPr/>
        <p:txBody>
          <a:bodyPr/>
          <a:lstStyle/>
          <a:p>
            <a:fld id="{11828C5E-8CE4-D747-8F0F-AA7D410D5DC1}" type="slidenum">
              <a:rPr lang="en-KR" smtClean="0"/>
              <a:pPr/>
              <a:t>27</a:t>
            </a:fld>
            <a:endParaRPr lang="en-KR" dirty="0"/>
          </a:p>
        </p:txBody>
      </p:sp>
      <p:pic>
        <p:nvPicPr>
          <p:cNvPr id="7" name="그림 13">
            <a:extLst>
              <a:ext uri="{FF2B5EF4-FFF2-40B4-BE49-F238E27FC236}">
                <a16:creationId xmlns:a16="http://schemas.microsoft.com/office/drawing/2014/main" id="{484FC21B-2DCF-CB4E-DF86-080B700741D2}"/>
              </a:ext>
            </a:extLst>
          </p:cNvPr>
          <p:cNvPicPr>
            <a:picLocks noChangeAspect="1"/>
          </p:cNvPicPr>
          <p:nvPr/>
        </p:nvPicPr>
        <p:blipFill>
          <a:blip r:embed="rId2"/>
          <a:stretch>
            <a:fillRect/>
          </a:stretch>
        </p:blipFill>
        <p:spPr>
          <a:xfrm>
            <a:off x="2778211" y="2651042"/>
            <a:ext cx="6645281" cy="1036092"/>
          </a:xfrm>
          <a:prstGeom prst="rect">
            <a:avLst/>
          </a:prstGeom>
        </p:spPr>
      </p:pic>
      <p:sp>
        <p:nvSpPr>
          <p:cNvPr id="8" name="직사각형 5">
            <a:extLst>
              <a:ext uri="{FF2B5EF4-FFF2-40B4-BE49-F238E27FC236}">
                <a16:creationId xmlns:a16="http://schemas.microsoft.com/office/drawing/2014/main" id="{3329B139-C10F-363C-5CC6-B8B2E6360666}"/>
              </a:ext>
            </a:extLst>
          </p:cNvPr>
          <p:cNvSpPr/>
          <p:nvPr/>
        </p:nvSpPr>
        <p:spPr>
          <a:xfrm>
            <a:off x="695325" y="1592264"/>
            <a:ext cx="10801350" cy="54545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brain@meta.data</a:t>
            </a:r>
            <a:r>
              <a:rPr lang="en-US" altLang="ko-KR" sz="1500" dirty="0">
                <a:solidFill>
                  <a:schemeClr val="tx1"/>
                </a:solidFill>
                <a:latin typeface="Courier New" panose="02070309020205020404" pitchFamily="49" charset="0"/>
                <a:cs typeface="Courier New" panose="02070309020205020404" pitchFamily="49" charset="0"/>
              </a:rPr>
              <a:t> %&gt;% head(3)</a:t>
            </a:r>
          </a:p>
        </p:txBody>
      </p:sp>
      <p:graphicFrame>
        <p:nvGraphicFramePr>
          <p:cNvPr id="9" name="표 22">
            <a:extLst>
              <a:ext uri="{FF2B5EF4-FFF2-40B4-BE49-F238E27FC236}">
                <a16:creationId xmlns:a16="http://schemas.microsoft.com/office/drawing/2014/main" id="{BE40F8B5-C943-8A1B-AF5D-EA653F98F4A5}"/>
              </a:ext>
            </a:extLst>
          </p:cNvPr>
          <p:cNvGraphicFramePr>
            <a:graphicFrameLocks noGrp="1"/>
          </p:cNvGraphicFramePr>
          <p:nvPr>
            <p:extLst>
              <p:ext uri="{D42A27DB-BD31-4B8C-83A1-F6EECF244321}">
                <p14:modId xmlns:p14="http://schemas.microsoft.com/office/powerpoint/2010/main" val="2710374302"/>
              </p:ext>
            </p:extLst>
          </p:nvPr>
        </p:nvGraphicFramePr>
        <p:xfrm>
          <a:off x="3156032" y="4200456"/>
          <a:ext cx="5879935" cy="1097280"/>
        </p:xfrm>
        <a:graphic>
          <a:graphicData uri="http://schemas.openxmlformats.org/drawingml/2006/table">
            <a:tbl>
              <a:tblPr firstRow="1" bandRow="1">
                <a:tableStyleId>{5C22544A-7EE6-4342-B048-85BDC9FD1C3A}</a:tableStyleId>
              </a:tblPr>
              <a:tblGrid>
                <a:gridCol w="1947729">
                  <a:extLst>
                    <a:ext uri="{9D8B030D-6E8A-4147-A177-3AD203B41FA5}">
                      <a16:colId xmlns:a16="http://schemas.microsoft.com/office/drawing/2014/main" val="318600562"/>
                    </a:ext>
                  </a:extLst>
                </a:gridCol>
                <a:gridCol w="3932206">
                  <a:extLst>
                    <a:ext uri="{9D8B030D-6E8A-4147-A177-3AD203B41FA5}">
                      <a16:colId xmlns:a16="http://schemas.microsoft.com/office/drawing/2014/main" val="565083285"/>
                    </a:ext>
                  </a:extLst>
                </a:gridCol>
              </a:tblGrid>
              <a:tr h="135141">
                <a:tc>
                  <a:txBody>
                    <a:bodyPr/>
                    <a:lstStyle/>
                    <a:p>
                      <a:pPr algn="ctr"/>
                      <a:r>
                        <a:rPr lang="en-US" altLang="en-US" sz="1200" b="0" dirty="0">
                          <a:solidFill>
                            <a:schemeClr val="tx1"/>
                          </a:solidFill>
                          <a:latin typeface="Arial" panose="020B0604020202020204" pitchFamily="34" charset="0"/>
                          <a:cs typeface="Arial" panose="020B0604020202020204" pitchFamily="34" charset="0"/>
                        </a:rPr>
                        <a:t>metadata</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explanation</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8448164"/>
                  </a:ext>
                </a:extLst>
              </a:tr>
              <a:tr h="135141">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nCount_Spatial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the total number of detected molecules in each sample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948779"/>
                  </a:ext>
                </a:extLst>
              </a:tr>
              <a:tr h="135141">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nFeature_Spatial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the number of unique genes in each sample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839171"/>
                  </a:ext>
                </a:extLst>
              </a:tr>
              <a:tr h="135141">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slice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name of the stored image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019485"/>
                  </a:ext>
                </a:extLst>
              </a:tr>
            </a:tbl>
          </a:graphicData>
        </a:graphic>
      </p:graphicFrame>
      <p:sp>
        <p:nvSpPr>
          <p:cNvPr id="10" name="TextBox 9">
            <a:extLst>
              <a:ext uri="{FF2B5EF4-FFF2-40B4-BE49-F238E27FC236}">
                <a16:creationId xmlns:a16="http://schemas.microsoft.com/office/drawing/2014/main" id="{E0DB708D-6DD2-3E66-AF08-30B000C7691D}"/>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D677006-314A-5372-79C1-9A3DF97351E2}"/>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DDB871-3A79-B083-BD81-2178FB7FD9C7}"/>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8C57831-7EC6-1434-828A-C1EB40A87311}"/>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4" name="Straight Connector 17">
            <a:extLst>
              <a:ext uri="{FF2B5EF4-FFF2-40B4-BE49-F238E27FC236}">
                <a16:creationId xmlns:a16="http://schemas.microsoft.com/office/drawing/2014/main" id="{80CD049A-AB2B-0805-8F6F-92DD92C4C0B1}"/>
              </a:ext>
            </a:extLst>
          </p:cNvPr>
          <p:cNvCxnSpPr>
            <a:cxnSpLocks/>
            <a:stCxn id="10" idx="3"/>
            <a:endCxn id="11"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FC7F62B9-0370-09E2-83E7-2EAA691D2CC4}"/>
              </a:ext>
            </a:extLst>
          </p:cNvPr>
          <p:cNvCxnSpPr>
            <a:cxnSpLocks/>
            <a:stCxn id="12" idx="3"/>
            <a:endCxn id="13"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22">
            <a:extLst>
              <a:ext uri="{FF2B5EF4-FFF2-40B4-BE49-F238E27FC236}">
                <a16:creationId xmlns:a16="http://schemas.microsoft.com/office/drawing/2014/main" id="{5B05E7FB-BD10-C310-A0DA-30297B57755B}"/>
              </a:ext>
            </a:extLst>
          </p:cNvPr>
          <p:cNvCxnSpPr>
            <a:cxnSpLocks/>
            <a:stCxn id="11" idx="3"/>
            <a:endCxn id="12"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856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4E65-BBCF-BC06-3791-74740C38ECFD}"/>
              </a:ext>
            </a:extLst>
          </p:cNvPr>
          <p:cNvSpPr>
            <a:spLocks noGrp="1"/>
          </p:cNvSpPr>
          <p:nvPr>
            <p:ph type="title"/>
          </p:nvPr>
        </p:nvSpPr>
        <p:spPr/>
        <p:txBody>
          <a:bodyPr>
            <a:normAutofit/>
          </a:bodyPr>
          <a:lstStyle/>
          <a:p>
            <a:r>
              <a:rPr lang="en-KR" dirty="0"/>
              <a:t>Explore coordinates</a:t>
            </a:r>
          </a:p>
        </p:txBody>
      </p:sp>
      <p:sp>
        <p:nvSpPr>
          <p:cNvPr id="4" name="Date Placeholder 3">
            <a:extLst>
              <a:ext uri="{FF2B5EF4-FFF2-40B4-BE49-F238E27FC236}">
                <a16:creationId xmlns:a16="http://schemas.microsoft.com/office/drawing/2014/main" id="{145EF52A-15BA-2662-34E8-A0AA37E79431}"/>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F09647D1-68B1-7CE0-F292-96C03F5EFCCC}"/>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EA50391C-2F84-E4F2-E073-7977F6722FEC}"/>
              </a:ext>
            </a:extLst>
          </p:cNvPr>
          <p:cNvSpPr>
            <a:spLocks noGrp="1"/>
          </p:cNvSpPr>
          <p:nvPr>
            <p:ph type="sldNum" sz="quarter" idx="12"/>
          </p:nvPr>
        </p:nvSpPr>
        <p:spPr/>
        <p:txBody>
          <a:bodyPr/>
          <a:lstStyle/>
          <a:p>
            <a:fld id="{11828C5E-8CE4-D747-8F0F-AA7D410D5DC1}" type="slidenum">
              <a:rPr lang="en-KR" smtClean="0"/>
              <a:pPr/>
              <a:t>28</a:t>
            </a:fld>
            <a:endParaRPr lang="en-KR" dirty="0"/>
          </a:p>
        </p:txBody>
      </p:sp>
      <p:graphicFrame>
        <p:nvGraphicFramePr>
          <p:cNvPr id="9" name="표 22">
            <a:extLst>
              <a:ext uri="{FF2B5EF4-FFF2-40B4-BE49-F238E27FC236}">
                <a16:creationId xmlns:a16="http://schemas.microsoft.com/office/drawing/2014/main" id="{CE6EF9E1-1DD9-42CA-7041-B7CFDACE2C2F}"/>
              </a:ext>
            </a:extLst>
          </p:cNvPr>
          <p:cNvGraphicFramePr>
            <a:graphicFrameLocks noGrp="1"/>
          </p:cNvGraphicFramePr>
          <p:nvPr>
            <p:extLst>
              <p:ext uri="{D42A27DB-BD31-4B8C-83A1-F6EECF244321}">
                <p14:modId xmlns:p14="http://schemas.microsoft.com/office/powerpoint/2010/main" val="2884748927"/>
              </p:ext>
            </p:extLst>
          </p:nvPr>
        </p:nvGraphicFramePr>
        <p:xfrm>
          <a:off x="743238" y="4747589"/>
          <a:ext cx="7410162" cy="1645920"/>
        </p:xfrm>
        <a:graphic>
          <a:graphicData uri="http://schemas.openxmlformats.org/drawingml/2006/table">
            <a:tbl>
              <a:tblPr firstRow="1" bandRow="1">
                <a:tableStyleId>{5C22544A-7EE6-4342-B048-85BDC9FD1C3A}</a:tableStyleId>
              </a:tblPr>
              <a:tblGrid>
                <a:gridCol w="1445049">
                  <a:extLst>
                    <a:ext uri="{9D8B030D-6E8A-4147-A177-3AD203B41FA5}">
                      <a16:colId xmlns:a16="http://schemas.microsoft.com/office/drawing/2014/main" val="318600562"/>
                    </a:ext>
                  </a:extLst>
                </a:gridCol>
                <a:gridCol w="5965113">
                  <a:extLst>
                    <a:ext uri="{9D8B030D-6E8A-4147-A177-3AD203B41FA5}">
                      <a16:colId xmlns:a16="http://schemas.microsoft.com/office/drawing/2014/main" val="565083285"/>
                    </a:ext>
                  </a:extLst>
                </a:gridCol>
              </a:tblGrid>
              <a:tr h="262876">
                <a:tc>
                  <a:txBody>
                    <a:bodyPr/>
                    <a:lstStyle/>
                    <a:p>
                      <a:pPr algn="ctr"/>
                      <a:r>
                        <a:rPr lang="en-US" altLang="en-US" sz="1200" b="0" dirty="0">
                          <a:solidFill>
                            <a:schemeClr val="tx1"/>
                          </a:solidFill>
                          <a:latin typeface="Arial" panose="020B0604020202020204" pitchFamily="34" charset="0"/>
                          <a:cs typeface="Arial" panose="020B0604020202020204" pitchFamily="34" charset="0"/>
                        </a:rPr>
                        <a:t>metadata</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explanation</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8448164"/>
                  </a:ext>
                </a:extLst>
              </a:tr>
              <a:tr h="262876">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tissue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Binary, indicating if the spot falls inside (1) or outside (0) of tissue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948779"/>
                  </a:ext>
                </a:extLst>
              </a:tr>
              <a:tr h="262876">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row</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row coordinate of the spot in the array from 0 to 77</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839171"/>
                  </a:ext>
                </a:extLst>
              </a:tr>
              <a:tr h="262876">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col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column coordinate of the spot in the array</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019485"/>
                  </a:ext>
                </a:extLst>
              </a:tr>
              <a:tr h="262876">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imagerow</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row pixel coordinate of the center of the spot in the full resolution image.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1415478"/>
                  </a:ext>
                </a:extLst>
              </a:tr>
              <a:tr h="262876">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imagecol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column pixel coordinate of the center of the spot in the full resolution image.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32528"/>
                  </a:ext>
                </a:extLst>
              </a:tr>
            </a:tbl>
          </a:graphicData>
        </a:graphic>
      </p:graphicFrame>
      <p:sp>
        <p:nvSpPr>
          <p:cNvPr id="10" name="직사각형 5">
            <a:extLst>
              <a:ext uri="{FF2B5EF4-FFF2-40B4-BE49-F238E27FC236}">
                <a16:creationId xmlns:a16="http://schemas.microsoft.com/office/drawing/2014/main" id="{21BE5719-6381-5A1D-F463-7A3005E2AA86}"/>
              </a:ext>
            </a:extLst>
          </p:cNvPr>
          <p:cNvSpPr/>
          <p:nvPr/>
        </p:nvSpPr>
        <p:spPr>
          <a:xfrm>
            <a:off x="695325" y="1592263"/>
            <a:ext cx="10801350" cy="78518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brain@images$anterior1@coordinates %&gt;% head(3)</a:t>
            </a:r>
          </a:p>
          <a:p>
            <a:r>
              <a:rPr lang="en-US" altLang="ko-KR" sz="1500" dirty="0" err="1">
                <a:solidFill>
                  <a:schemeClr val="tx1"/>
                </a:solidFill>
                <a:latin typeface="Courier New" panose="02070309020205020404" pitchFamily="49" charset="0"/>
                <a:cs typeface="Courier New" panose="02070309020205020404" pitchFamily="49" charset="0"/>
              </a:rPr>
              <a:t>GetTissueCoordinates</a:t>
            </a:r>
            <a:r>
              <a:rPr lang="en-US" altLang="ko-KR" sz="1500" dirty="0">
                <a:solidFill>
                  <a:schemeClr val="tx1"/>
                </a:solidFill>
                <a:latin typeface="Courier New" panose="02070309020205020404" pitchFamily="49" charset="0"/>
                <a:cs typeface="Courier New" panose="02070309020205020404" pitchFamily="49" charset="0"/>
              </a:rPr>
              <a:t>(brain) %&gt;% head(3)</a:t>
            </a:r>
          </a:p>
          <a:p>
            <a:r>
              <a:rPr lang="en-US" altLang="ko-KR" sz="1500" dirty="0" err="1">
                <a:solidFill>
                  <a:schemeClr val="tx1"/>
                </a:solidFill>
                <a:latin typeface="Courier New" panose="02070309020205020404" pitchFamily="49" charset="0"/>
                <a:cs typeface="Courier New" panose="02070309020205020404" pitchFamily="49" charset="0"/>
              </a:rPr>
              <a:t>SpatialPlot</a:t>
            </a:r>
            <a:r>
              <a:rPr lang="en-US" altLang="ko-KR" sz="1500" dirty="0">
                <a:solidFill>
                  <a:schemeClr val="tx1"/>
                </a:solidFill>
                <a:latin typeface="Courier New" panose="02070309020205020404" pitchFamily="49" charset="0"/>
                <a:cs typeface="Courier New" panose="02070309020205020404" pitchFamily="49" charset="0"/>
              </a:rPr>
              <a:t>(brain) + ggplot2::</a:t>
            </a:r>
            <a:r>
              <a:rPr lang="en-US" altLang="ko-KR" sz="1500" dirty="0" err="1">
                <a:solidFill>
                  <a:schemeClr val="tx1"/>
                </a:solidFill>
                <a:latin typeface="Courier New" panose="02070309020205020404" pitchFamily="49" charset="0"/>
                <a:cs typeface="Courier New" panose="02070309020205020404" pitchFamily="49" charset="0"/>
              </a:rPr>
              <a:t>theme_minimal</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1" name="TextBox 10">
            <a:extLst>
              <a:ext uri="{FF2B5EF4-FFF2-40B4-BE49-F238E27FC236}">
                <a16:creationId xmlns:a16="http://schemas.microsoft.com/office/drawing/2014/main" id="{043A4EE0-2A42-D05A-4D89-A337AE8383F4}"/>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4F6D32B-2D50-E99D-5D5C-E90A7C3615CA}"/>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7EAD266-5AF0-A1F4-E5DF-99A836373CF4}"/>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BC53393-8BFA-1E72-4C6A-E95A03631899}"/>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5" name="Straight Connector 17">
            <a:extLst>
              <a:ext uri="{FF2B5EF4-FFF2-40B4-BE49-F238E27FC236}">
                <a16:creationId xmlns:a16="http://schemas.microsoft.com/office/drawing/2014/main" id="{A88A28AF-5A4A-343F-D3C0-A6E0F6D212BD}"/>
              </a:ext>
            </a:extLst>
          </p:cNvPr>
          <p:cNvCxnSpPr>
            <a:cxnSpLocks/>
            <a:stCxn id="11" idx="3"/>
            <a:endCxn id="12"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9">
            <a:extLst>
              <a:ext uri="{FF2B5EF4-FFF2-40B4-BE49-F238E27FC236}">
                <a16:creationId xmlns:a16="http://schemas.microsoft.com/office/drawing/2014/main" id="{22F41730-EFD2-CFA2-031F-95F371372BAF}"/>
              </a:ext>
            </a:extLst>
          </p:cNvPr>
          <p:cNvCxnSpPr>
            <a:cxnSpLocks/>
            <a:stCxn id="13" idx="3"/>
            <a:endCxn id="14"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22">
            <a:extLst>
              <a:ext uri="{FF2B5EF4-FFF2-40B4-BE49-F238E27FC236}">
                <a16:creationId xmlns:a16="http://schemas.microsoft.com/office/drawing/2014/main" id="{F5672B45-7E0A-48B9-97B0-B795B6BDA9CB}"/>
              </a:ext>
            </a:extLst>
          </p:cNvPr>
          <p:cNvCxnSpPr>
            <a:cxnSpLocks/>
            <a:stCxn id="12" idx="3"/>
            <a:endCxn id="13"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F2F903C6-3E8A-4898-7B1E-A4FB9EA83289}"/>
              </a:ext>
            </a:extLst>
          </p:cNvPr>
          <p:cNvPicPr>
            <a:picLocks noChangeAspect="1"/>
          </p:cNvPicPr>
          <p:nvPr/>
        </p:nvPicPr>
        <p:blipFill>
          <a:blip r:embed="rId2"/>
          <a:stretch>
            <a:fillRect/>
          </a:stretch>
        </p:blipFill>
        <p:spPr>
          <a:xfrm>
            <a:off x="8362266" y="2377447"/>
            <a:ext cx="3246636" cy="2708976"/>
          </a:xfrm>
          <a:prstGeom prst="rect">
            <a:avLst/>
          </a:prstGeom>
        </p:spPr>
      </p:pic>
      <p:pic>
        <p:nvPicPr>
          <p:cNvPr id="7" name="그림 6">
            <a:extLst>
              <a:ext uri="{FF2B5EF4-FFF2-40B4-BE49-F238E27FC236}">
                <a16:creationId xmlns:a16="http://schemas.microsoft.com/office/drawing/2014/main" id="{78301032-01F5-CBEE-1995-30B6F1E660A6}"/>
              </a:ext>
            </a:extLst>
          </p:cNvPr>
          <p:cNvPicPr>
            <a:picLocks noChangeAspect="1"/>
          </p:cNvPicPr>
          <p:nvPr/>
        </p:nvPicPr>
        <p:blipFill>
          <a:blip r:embed="rId3"/>
          <a:stretch>
            <a:fillRect/>
          </a:stretch>
        </p:blipFill>
        <p:spPr>
          <a:xfrm>
            <a:off x="695325" y="2555459"/>
            <a:ext cx="4374324" cy="1956934"/>
          </a:xfrm>
          <a:prstGeom prst="rect">
            <a:avLst/>
          </a:prstGeom>
        </p:spPr>
      </p:pic>
    </p:spTree>
    <p:extLst>
      <p:ext uri="{BB962C8B-B14F-4D97-AF65-F5344CB8AC3E}">
        <p14:creationId xmlns:p14="http://schemas.microsoft.com/office/powerpoint/2010/main" val="311414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E800-C778-562C-D206-67F4CCB227DA}"/>
              </a:ext>
            </a:extLst>
          </p:cNvPr>
          <p:cNvSpPr>
            <a:spLocks noGrp="1"/>
          </p:cNvSpPr>
          <p:nvPr>
            <p:ph type="title"/>
          </p:nvPr>
        </p:nvSpPr>
        <p:spPr/>
        <p:txBody>
          <a:bodyPr>
            <a:normAutofit/>
          </a:bodyPr>
          <a:lstStyle/>
          <a:p>
            <a:r>
              <a:rPr lang="en-KR" dirty="0"/>
              <a:t>Load Brain data</a:t>
            </a:r>
          </a:p>
        </p:txBody>
      </p:sp>
      <p:sp>
        <p:nvSpPr>
          <p:cNvPr id="4" name="Date Placeholder 3">
            <a:extLst>
              <a:ext uri="{FF2B5EF4-FFF2-40B4-BE49-F238E27FC236}">
                <a16:creationId xmlns:a16="http://schemas.microsoft.com/office/drawing/2014/main" id="{DF986833-2AFC-75C4-7957-4E7046E8BDF5}"/>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4BE07ED0-773E-5B0B-DEE9-5262D2CB1EFC}"/>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2C6049C8-2F95-B159-5269-5AB50E7F1708}"/>
              </a:ext>
            </a:extLst>
          </p:cNvPr>
          <p:cNvSpPr>
            <a:spLocks noGrp="1"/>
          </p:cNvSpPr>
          <p:nvPr>
            <p:ph type="sldNum" sz="quarter" idx="12"/>
          </p:nvPr>
        </p:nvSpPr>
        <p:spPr/>
        <p:txBody>
          <a:bodyPr/>
          <a:lstStyle/>
          <a:p>
            <a:fld id="{11828C5E-8CE4-D747-8F0F-AA7D410D5DC1}" type="slidenum">
              <a:rPr lang="en-KR" smtClean="0"/>
              <a:pPr/>
              <a:t>29</a:t>
            </a:fld>
            <a:endParaRPr lang="en-KR" dirty="0"/>
          </a:p>
        </p:txBody>
      </p:sp>
      <p:sp>
        <p:nvSpPr>
          <p:cNvPr id="7" name="직사각형 5">
            <a:extLst>
              <a:ext uri="{FF2B5EF4-FFF2-40B4-BE49-F238E27FC236}">
                <a16:creationId xmlns:a16="http://schemas.microsoft.com/office/drawing/2014/main" id="{F208591A-8232-7B02-2940-B9832B712FD4}"/>
              </a:ext>
            </a:extLst>
          </p:cNvPr>
          <p:cNvSpPr/>
          <p:nvPr/>
        </p:nvSpPr>
        <p:spPr>
          <a:xfrm>
            <a:off x="695325" y="1592263"/>
            <a:ext cx="10801350" cy="1947660"/>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nCount_Spatial</a:t>
            </a:r>
            <a:r>
              <a:rPr lang="en-US" altLang="ko-KR" sz="1300" dirty="0">
                <a:solidFill>
                  <a:schemeClr val="tx1"/>
                </a:solidFill>
                <a:latin typeface="Arial" panose="020B0604020202020204" pitchFamily="34" charset="0"/>
                <a:cs typeface="Arial" panose="020B0604020202020204" pitchFamily="34" charset="0"/>
              </a:rPr>
              <a:t>: the total number of detected molecules in each sample</a:t>
            </a:r>
          </a:p>
          <a:p>
            <a:r>
              <a:rPr lang="en-US" altLang="ko-KR" sz="1500" dirty="0">
                <a:solidFill>
                  <a:schemeClr val="tx1"/>
                </a:solidFill>
                <a:latin typeface="Courier New" panose="02070309020205020404" pitchFamily="49" charset="0"/>
                <a:cs typeface="Courier New" panose="02070309020205020404" pitchFamily="49" charset="0"/>
              </a:rPr>
              <a:t>plot1 = </a:t>
            </a:r>
            <a:r>
              <a:rPr lang="en-US" altLang="ko-KR" sz="1500" dirty="0" err="1">
                <a:solidFill>
                  <a:schemeClr val="tx1"/>
                </a:solidFill>
                <a:latin typeface="Courier New" panose="02070309020205020404" pitchFamily="49" charset="0"/>
                <a:cs typeface="Courier New" panose="02070309020205020404" pitchFamily="49" charset="0"/>
              </a:rPr>
              <a:t>VlnPlot</a:t>
            </a:r>
            <a:r>
              <a:rPr lang="en-US" altLang="ko-KR" sz="1500" dirty="0">
                <a:solidFill>
                  <a:schemeClr val="tx1"/>
                </a:solidFill>
                <a:latin typeface="Courier New" panose="02070309020205020404" pitchFamily="49" charset="0"/>
                <a:cs typeface="Courier New" panose="02070309020205020404" pitchFamily="49" charset="0"/>
              </a:rPr>
              <a:t>(brain, features = "</a:t>
            </a:r>
            <a:r>
              <a:rPr lang="en-US" altLang="ko-KR" sz="1500" dirty="0" err="1">
                <a:solidFill>
                  <a:schemeClr val="tx1"/>
                </a:solidFill>
                <a:latin typeface="Courier New" panose="02070309020205020404" pitchFamily="49" charset="0"/>
                <a:cs typeface="Courier New" panose="02070309020205020404" pitchFamily="49" charset="0"/>
              </a:rPr>
              <a:t>nCount_Spatial</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pt.size</a:t>
            </a:r>
            <a:r>
              <a:rPr lang="en-US" altLang="ko-KR" sz="1500" dirty="0">
                <a:solidFill>
                  <a:schemeClr val="tx1"/>
                </a:solidFill>
                <a:latin typeface="Courier New" panose="02070309020205020404" pitchFamily="49" charset="0"/>
                <a:cs typeface="Courier New" panose="02070309020205020404" pitchFamily="49" charset="0"/>
              </a:rPr>
              <a:t> = 0.1) + </a:t>
            </a:r>
            <a:r>
              <a:rPr lang="en-US" altLang="ko-KR" sz="1500" dirty="0" err="1">
                <a:solidFill>
                  <a:schemeClr val="tx1"/>
                </a:solidFill>
                <a:latin typeface="Courier New" panose="02070309020205020404" pitchFamily="49" charset="0"/>
                <a:cs typeface="Courier New" panose="02070309020205020404" pitchFamily="49" charset="0"/>
              </a:rPr>
              <a:t>NoLegend</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plot2 = </a:t>
            </a:r>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(brain, features = "</a:t>
            </a:r>
            <a:r>
              <a:rPr lang="en-US" altLang="ko-KR" sz="1500" dirty="0" err="1">
                <a:solidFill>
                  <a:schemeClr val="tx1"/>
                </a:solidFill>
                <a:latin typeface="Courier New" panose="02070309020205020404" pitchFamily="49" charset="0"/>
                <a:cs typeface="Courier New" panose="02070309020205020404" pitchFamily="49" charset="0"/>
              </a:rPr>
              <a:t>nCount_Spatial</a:t>
            </a:r>
            <a:r>
              <a:rPr lang="en-US" altLang="ko-KR" sz="1500" dirty="0">
                <a:solidFill>
                  <a:schemeClr val="tx1"/>
                </a:solidFill>
                <a:latin typeface="Courier New" panose="02070309020205020404" pitchFamily="49" charset="0"/>
                <a:cs typeface="Courier New" panose="02070309020205020404" pitchFamily="49" charset="0"/>
              </a:rPr>
              <a:t>") + </a:t>
            </a:r>
          </a:p>
          <a:p>
            <a:r>
              <a:rPr lang="en-US" altLang="ko-KR" sz="1500" dirty="0">
                <a:solidFill>
                  <a:schemeClr val="tx1"/>
                </a:solidFill>
                <a:latin typeface="Courier New" panose="02070309020205020404" pitchFamily="49" charset="0"/>
                <a:cs typeface="Courier New" panose="02070309020205020404" pitchFamily="49" charset="0"/>
              </a:rPr>
              <a:t>				theme(</a:t>
            </a:r>
            <a:r>
              <a:rPr lang="en-US" altLang="ko-KR" sz="1500" dirty="0" err="1">
                <a:solidFill>
                  <a:schemeClr val="tx1"/>
                </a:solidFill>
                <a:latin typeface="Courier New" panose="02070309020205020404" pitchFamily="49" charset="0"/>
                <a:cs typeface="Courier New" panose="02070309020205020404" pitchFamily="49" charset="0"/>
              </a:rPr>
              <a:t>legend.position</a:t>
            </a:r>
            <a:r>
              <a:rPr lang="en-US" altLang="ko-KR" sz="1500" dirty="0">
                <a:solidFill>
                  <a:schemeClr val="tx1"/>
                </a:solidFill>
                <a:latin typeface="Courier New" panose="02070309020205020404" pitchFamily="49" charset="0"/>
                <a:cs typeface="Courier New" panose="02070309020205020404" pitchFamily="49" charset="0"/>
              </a:rPr>
              <a:t> = "right")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wrap_plots</a:t>
            </a:r>
            <a:r>
              <a:rPr lang="en-US" altLang="ko-KR" sz="1300" dirty="0">
                <a:solidFill>
                  <a:schemeClr val="tx1"/>
                </a:solidFill>
                <a:latin typeface="Arial" panose="020B0604020202020204" pitchFamily="34" charset="0"/>
                <a:cs typeface="Arial" panose="020B0604020202020204" pitchFamily="34" charset="0"/>
              </a:rPr>
              <a:t>: take a list of plots and add them into one composition</a:t>
            </a:r>
          </a:p>
          <a:p>
            <a:r>
              <a:rPr lang="en-US" altLang="ko-KR" sz="1500" dirty="0" err="1">
                <a:solidFill>
                  <a:schemeClr val="tx1"/>
                </a:solidFill>
                <a:latin typeface="Courier New" panose="02070309020205020404" pitchFamily="49" charset="0"/>
                <a:cs typeface="Courier New" panose="02070309020205020404" pitchFamily="49" charset="0"/>
              </a:rPr>
              <a:t>wrap_plots</a:t>
            </a:r>
            <a:r>
              <a:rPr lang="en-US" altLang="ko-KR" sz="1500" dirty="0">
                <a:solidFill>
                  <a:schemeClr val="tx1"/>
                </a:solidFill>
                <a:latin typeface="Courier New" panose="02070309020205020404" pitchFamily="49" charset="0"/>
                <a:cs typeface="Courier New" panose="02070309020205020404" pitchFamily="49" charset="0"/>
              </a:rPr>
              <a:t>(plot1, plot2)</a:t>
            </a:r>
          </a:p>
        </p:txBody>
      </p:sp>
      <p:pic>
        <p:nvPicPr>
          <p:cNvPr id="8" name="그림 8">
            <a:extLst>
              <a:ext uri="{FF2B5EF4-FFF2-40B4-BE49-F238E27FC236}">
                <a16:creationId xmlns:a16="http://schemas.microsoft.com/office/drawing/2014/main" id="{0322B8B9-977C-74BA-1604-64A843E7E44E}"/>
              </a:ext>
            </a:extLst>
          </p:cNvPr>
          <p:cNvPicPr>
            <a:picLocks noChangeAspect="1"/>
          </p:cNvPicPr>
          <p:nvPr/>
        </p:nvPicPr>
        <p:blipFill>
          <a:blip r:embed="rId2"/>
          <a:stretch>
            <a:fillRect/>
          </a:stretch>
        </p:blipFill>
        <p:spPr>
          <a:xfrm>
            <a:off x="3981519" y="3610673"/>
            <a:ext cx="4056679" cy="2811450"/>
          </a:xfrm>
          <a:prstGeom prst="rect">
            <a:avLst/>
          </a:prstGeom>
        </p:spPr>
      </p:pic>
      <p:sp>
        <p:nvSpPr>
          <p:cNvPr id="9" name="TextBox 8">
            <a:extLst>
              <a:ext uri="{FF2B5EF4-FFF2-40B4-BE49-F238E27FC236}">
                <a16:creationId xmlns:a16="http://schemas.microsoft.com/office/drawing/2014/main" id="{CE6FD2FF-F9C7-923B-15B5-154588A80609}"/>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5494A53-AB79-FC25-E047-D5193DB07863}"/>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E04A7A9-E474-FAEE-60F9-8486F81984AF}"/>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9FCBD3D-2CA8-84E9-6B36-5B7850008278}"/>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AC73BE02-2AD5-A8A3-AE3B-A86FF86F8A46}"/>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887F15BD-1D90-FD1A-8E4F-E74D1C47C861}"/>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813A1073-C140-FF6F-7548-1D3A0F23E153}"/>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975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74C21-5B98-05FB-FBA0-39E086A9CA3E}"/>
              </a:ext>
            </a:extLst>
          </p:cNvPr>
          <p:cNvSpPr>
            <a:spLocks noGrp="1"/>
          </p:cNvSpPr>
          <p:nvPr>
            <p:ph type="title"/>
          </p:nvPr>
        </p:nvSpPr>
        <p:spPr/>
        <p:txBody>
          <a:bodyPr>
            <a:normAutofit/>
          </a:bodyPr>
          <a:lstStyle/>
          <a:p>
            <a:r>
              <a:rPr lang="en-KR" dirty="0"/>
              <a:t>Welcome to Spatial Transcriptomic session</a:t>
            </a:r>
          </a:p>
        </p:txBody>
      </p:sp>
      <p:sp>
        <p:nvSpPr>
          <p:cNvPr id="4" name="Date Placeholder 3">
            <a:extLst>
              <a:ext uri="{FF2B5EF4-FFF2-40B4-BE49-F238E27FC236}">
                <a16:creationId xmlns:a16="http://schemas.microsoft.com/office/drawing/2014/main" id="{3DF4C834-A509-2387-F5D1-34267611F79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183B1D35-1A43-5767-8539-172EEC92DAF9}"/>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9BA3F2A-A709-F211-2B42-E57DD1C346A6}"/>
              </a:ext>
            </a:extLst>
          </p:cNvPr>
          <p:cNvSpPr>
            <a:spLocks noGrp="1"/>
          </p:cNvSpPr>
          <p:nvPr>
            <p:ph type="sldNum" sz="quarter" idx="12"/>
          </p:nvPr>
        </p:nvSpPr>
        <p:spPr/>
        <p:txBody>
          <a:bodyPr/>
          <a:lstStyle/>
          <a:p>
            <a:fld id="{11828C5E-8CE4-D747-8F0F-AA7D410D5DC1}" type="slidenum">
              <a:rPr lang="en-KR" smtClean="0"/>
              <a:pPr/>
              <a:t>3</a:t>
            </a:fld>
            <a:endParaRPr lang="en-KR" dirty="0"/>
          </a:p>
        </p:txBody>
      </p:sp>
      <p:sp>
        <p:nvSpPr>
          <p:cNvPr id="7" name="TextBox 6">
            <a:extLst>
              <a:ext uri="{FF2B5EF4-FFF2-40B4-BE49-F238E27FC236}">
                <a16:creationId xmlns:a16="http://schemas.microsoft.com/office/drawing/2014/main" id="{9343D687-6EF6-08AE-E824-77DFF6192798}"/>
              </a:ext>
            </a:extLst>
          </p:cNvPr>
          <p:cNvSpPr txBox="1"/>
          <p:nvPr/>
        </p:nvSpPr>
        <p:spPr>
          <a:xfrm>
            <a:off x="2252198" y="1325709"/>
            <a:ext cx="7774305" cy="584775"/>
          </a:xfrm>
          <a:prstGeom prst="rect">
            <a:avLst/>
          </a:prstGeom>
          <a:noFill/>
        </p:spPr>
        <p:txBody>
          <a:bodyPr wrap="square" rtlCol="0">
            <a:spAutoFit/>
          </a:bodyPr>
          <a:lstStyle/>
          <a:p>
            <a:r>
              <a:rPr kumimoji="1" lang="en-US" altLang="ko-Kore-US" dirty="0">
                <a:latin typeface="Arial" panose="020B0604020202020204" pitchFamily="34" charset="0"/>
                <a:cs typeface="Arial" panose="020B0604020202020204" pitchFamily="34" charset="0"/>
              </a:rPr>
              <a:t>R</a:t>
            </a:r>
            <a:r>
              <a:rPr kumimoji="1" lang="en-US" altLang="ko-KR" dirty="0">
                <a:latin typeface="Arial" panose="020B0604020202020204" pitchFamily="34" charset="0"/>
                <a:cs typeface="Arial" panose="020B0604020202020204" pitchFamily="34" charset="0"/>
              </a:rPr>
              <a:t>/Python</a:t>
            </a:r>
            <a:r>
              <a:rPr kumimoji="1" lang="en-US" altLang="ko-Kore-US" dirty="0">
                <a:latin typeface="Arial" panose="020B0604020202020204" pitchFamily="34" charset="0"/>
                <a:cs typeface="Arial" panose="020B0604020202020204" pitchFamily="34" charset="0"/>
              </a:rPr>
              <a:t> script, objects, power point slides and can be downloaded here:</a:t>
            </a:r>
          </a:p>
          <a:p>
            <a:r>
              <a:rPr kumimoji="1" lang="en" altLang="ko-Kore-US" sz="1400" dirty="0">
                <a:latin typeface="Arial" panose="020B0604020202020204" pitchFamily="34" charset="0"/>
                <a:cs typeface="Arial" panose="020B0604020202020204" pitchFamily="34" charset="0"/>
              </a:rPr>
              <a:t>https://</a:t>
            </a:r>
            <a:r>
              <a:rPr kumimoji="1" lang="en" altLang="ko-Kore-US" sz="1400" dirty="0" err="1">
                <a:latin typeface="Arial" panose="020B0604020202020204" pitchFamily="34" charset="0"/>
                <a:cs typeface="Arial" panose="020B0604020202020204" pitchFamily="34" charset="0"/>
              </a:rPr>
              <a:t>github.com</a:t>
            </a:r>
            <a:r>
              <a:rPr kumimoji="1" lang="en" altLang="ko-Kore-US" sz="1400" dirty="0">
                <a:latin typeface="Arial" panose="020B0604020202020204" pitchFamily="34" charset="0"/>
                <a:cs typeface="Arial" panose="020B0604020202020204" pitchFamily="34" charset="0"/>
              </a:rPr>
              <a:t>/</a:t>
            </a:r>
            <a:r>
              <a:rPr kumimoji="1" lang="en" altLang="ko-Kore-US" sz="1400" dirty="0" err="1">
                <a:latin typeface="Arial" panose="020B0604020202020204" pitchFamily="34" charset="0"/>
                <a:cs typeface="Arial" panose="020B0604020202020204" pitchFamily="34" charset="0"/>
              </a:rPr>
              <a:t>JuhyeonHong</a:t>
            </a:r>
            <a:r>
              <a:rPr kumimoji="1" lang="en" altLang="ko-Kore-US" sz="1400" dirty="0">
                <a:latin typeface="Arial" panose="020B0604020202020204" pitchFamily="34" charset="0"/>
                <a:cs typeface="Arial" panose="020B0604020202020204" pitchFamily="34" charset="0"/>
              </a:rPr>
              <a:t>/2023_KOGO_summer_workshop/tree/main</a:t>
            </a:r>
            <a:endParaRPr kumimoji="1" lang="ko-Kore-US" altLang="en-US" sz="1400" dirty="0">
              <a:latin typeface="Arial" panose="020B0604020202020204" pitchFamily="34" charset="0"/>
              <a:cs typeface="Arial" panose="020B0604020202020204" pitchFamily="34" charset="0"/>
            </a:endParaRPr>
          </a:p>
        </p:txBody>
      </p:sp>
      <p:graphicFrame>
        <p:nvGraphicFramePr>
          <p:cNvPr id="8" name="표 5">
            <a:extLst>
              <a:ext uri="{FF2B5EF4-FFF2-40B4-BE49-F238E27FC236}">
                <a16:creationId xmlns:a16="http://schemas.microsoft.com/office/drawing/2014/main" id="{5A28B67D-8D68-0028-DDAD-722D11876958}"/>
              </a:ext>
            </a:extLst>
          </p:cNvPr>
          <p:cNvGraphicFramePr>
            <a:graphicFrameLocks noGrp="1"/>
          </p:cNvGraphicFramePr>
          <p:nvPr>
            <p:extLst>
              <p:ext uri="{D42A27DB-BD31-4B8C-83A1-F6EECF244321}">
                <p14:modId xmlns:p14="http://schemas.microsoft.com/office/powerpoint/2010/main" val="199685619"/>
              </p:ext>
            </p:extLst>
          </p:nvPr>
        </p:nvGraphicFramePr>
        <p:xfrm>
          <a:off x="2027466" y="2061006"/>
          <a:ext cx="8137068" cy="3723343"/>
        </p:xfrm>
        <a:graphic>
          <a:graphicData uri="http://schemas.openxmlformats.org/drawingml/2006/table">
            <a:tbl>
              <a:tblPr/>
              <a:tblGrid>
                <a:gridCol w="2712356">
                  <a:extLst>
                    <a:ext uri="{9D8B030D-6E8A-4147-A177-3AD203B41FA5}">
                      <a16:colId xmlns:a16="http://schemas.microsoft.com/office/drawing/2014/main" val="2029025272"/>
                    </a:ext>
                  </a:extLst>
                </a:gridCol>
                <a:gridCol w="2712356">
                  <a:extLst>
                    <a:ext uri="{9D8B030D-6E8A-4147-A177-3AD203B41FA5}">
                      <a16:colId xmlns:a16="http://schemas.microsoft.com/office/drawing/2014/main" val="526251685"/>
                    </a:ext>
                  </a:extLst>
                </a:gridCol>
                <a:gridCol w="2712356">
                  <a:extLst>
                    <a:ext uri="{9D8B030D-6E8A-4147-A177-3AD203B41FA5}">
                      <a16:colId xmlns:a16="http://schemas.microsoft.com/office/drawing/2014/main" val="1684489155"/>
                    </a:ext>
                  </a:extLst>
                </a:gridCol>
              </a:tblGrid>
              <a:tr h="278193">
                <a:tc>
                  <a:txBody>
                    <a:bodyPr/>
                    <a:lstStyle/>
                    <a:p>
                      <a:pPr algn="ctr" fontAlgn="ct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Steps</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fontAlgn="ct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File name</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fontAlgn="ctr"/>
                      <a:r>
                        <a:rPr lang="en-US" altLang="ko-KR"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Input/Output</a:t>
                      </a:r>
                      <a:endParaRPr lang="ko-KR" altLang="en-US"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257003626"/>
                  </a:ext>
                </a:extLst>
              </a:tr>
              <a:tr h="27819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single cell reference</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sc_allen_cortex.rds</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935532467"/>
                  </a:ext>
                </a:extLst>
              </a:tr>
              <a:tr h="27819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processed</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data</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visium_brain_processed.rds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392241"/>
                  </a:ext>
                </a:extLst>
              </a:tr>
              <a:tr h="27819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processed</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data</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visium_cortex_processed.rds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4</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306057"/>
                  </a:ext>
                </a:extLst>
              </a:tr>
              <a:tr h="27819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spacexr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RCTD doublet mode result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altLang="ko-KR"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visium_brain_RCTD</a:t>
                      </a: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.csv</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512466"/>
                  </a:ext>
                </a:extLst>
              </a:tr>
              <a:tr h="331610">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spacexr</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RCTD annotated</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data</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visium_cortex_annotated.rds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7424533"/>
                  </a:ext>
                </a:extLst>
              </a:tr>
              <a:tr h="278193">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conda</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environment info</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environment.yml</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python environment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571072958"/>
                  </a:ext>
                </a:extLst>
              </a:tr>
              <a:tr h="27819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anndata</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_visium_cortex_anndata.h5ad</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7196195"/>
                  </a:ext>
                </a:extLst>
              </a:tr>
              <a:tr h="331610">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jupyter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notebook</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KOGO_chapter6_neighborhood_analysis_of_cooccurrence_squidpy.ipynb</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python script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88059147"/>
                  </a:ext>
                </a:extLst>
              </a:tr>
              <a:tr h="27819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ko-KR" altLang="en-US" sz="1000" b="0" i="0" u="none" strike="noStrike" dirty="0">
                          <a:solidFill>
                            <a:srgbClr val="000000"/>
                          </a:solidFill>
                          <a:effectLst/>
                          <a:latin typeface="Arial" panose="020B0604020202020204" pitchFamily="34" charset="0"/>
                          <a:ea typeface="+mn-ea"/>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json</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scalefactors_json.json</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70191393"/>
                  </a:ext>
                </a:extLst>
              </a:tr>
              <a:tr h="27819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cellchat</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prop calculated object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visium_cortex_prob_cellchat.rds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3664017"/>
                  </a:ext>
                </a:extLst>
              </a:tr>
              <a:tr h="27819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STUtility</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 folder</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visium_STUtility_input_files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148448"/>
                  </a:ext>
                </a:extLst>
              </a:tr>
              <a:tr h="278193">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STUtility</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object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KOGO</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visium_cortex_STUtility.rds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6074693"/>
                  </a:ext>
                </a:extLst>
              </a:tr>
            </a:tbl>
          </a:graphicData>
        </a:graphic>
      </p:graphicFrame>
      <p:sp>
        <p:nvSpPr>
          <p:cNvPr id="9" name="TextBox 8">
            <a:extLst>
              <a:ext uri="{FF2B5EF4-FFF2-40B4-BE49-F238E27FC236}">
                <a16:creationId xmlns:a16="http://schemas.microsoft.com/office/drawing/2014/main" id="{46C7AE2C-DBC3-60C2-565A-5657278C7508}"/>
              </a:ext>
            </a:extLst>
          </p:cNvPr>
          <p:cNvSpPr txBox="1"/>
          <p:nvPr/>
        </p:nvSpPr>
        <p:spPr>
          <a:xfrm>
            <a:off x="1866901" y="5933526"/>
            <a:ext cx="7900988" cy="646331"/>
          </a:xfrm>
          <a:prstGeom prst="rect">
            <a:avLst/>
          </a:prstGeom>
          <a:noFill/>
        </p:spPr>
        <p:txBody>
          <a:bodyPr wrap="square" rtlCol="0">
            <a:spAutoFit/>
          </a:bodyPr>
          <a:lstStyle/>
          <a:p>
            <a:pPr marL="342900" indent="-342900">
              <a:buAutoNum type="arabicPeriod"/>
            </a:pPr>
            <a:r>
              <a:rPr kumimoji="1" lang="en-US" altLang="ko-Kore-US" sz="1200" b="1" dirty="0">
                <a:latin typeface="Arial" panose="020B0604020202020204" pitchFamily="34" charset="0"/>
                <a:cs typeface="Arial" panose="020B0604020202020204" pitchFamily="34" charset="0"/>
              </a:rPr>
              <a:t>Input files and python script</a:t>
            </a:r>
            <a:r>
              <a:rPr kumimoji="1" lang="en-US" altLang="ko-Kore-US" sz="1200" dirty="0">
                <a:latin typeface="Arial" panose="020B0604020202020204" pitchFamily="34" charset="0"/>
                <a:cs typeface="Arial" panose="020B0604020202020204" pitchFamily="34" charset="0"/>
              </a:rPr>
              <a:t> highlighted with </a:t>
            </a:r>
            <a:r>
              <a:rPr kumimoji="1" lang="en-US" altLang="ko-Kore-US" sz="1200" b="1" dirty="0">
                <a:solidFill>
                  <a:schemeClr val="accent5">
                    <a:lumMod val="60000"/>
                    <a:lumOff val="40000"/>
                  </a:schemeClr>
                </a:solidFill>
                <a:latin typeface="Arial" panose="020B0604020202020204" pitchFamily="34" charset="0"/>
                <a:cs typeface="Arial" panose="020B0604020202020204" pitchFamily="34" charset="0"/>
              </a:rPr>
              <a:t>blue</a:t>
            </a:r>
            <a:r>
              <a:rPr kumimoji="1" lang="en-US" altLang="ko-Kore-US" sz="1200" b="1" dirty="0">
                <a:solidFill>
                  <a:schemeClr val="accent4">
                    <a:lumMod val="40000"/>
                    <a:lumOff val="60000"/>
                  </a:schemeClr>
                </a:solidFill>
                <a:latin typeface="Arial" panose="020B0604020202020204" pitchFamily="34" charset="0"/>
                <a:cs typeface="Arial" panose="020B0604020202020204" pitchFamily="34" charset="0"/>
              </a:rPr>
              <a:t> </a:t>
            </a:r>
            <a:r>
              <a:rPr kumimoji="1" lang="en-US" altLang="ko-Kore-US" sz="1200" dirty="0">
                <a:latin typeface="Arial" panose="020B0604020202020204" pitchFamily="34" charset="0"/>
                <a:cs typeface="Arial" panose="020B0604020202020204" pitchFamily="34" charset="0"/>
              </a:rPr>
              <a:t>should be downloaded before starting analysis</a:t>
            </a:r>
          </a:p>
          <a:p>
            <a:pPr marL="342900" indent="-342900">
              <a:buAutoNum type="arabicPeriod"/>
            </a:pPr>
            <a:r>
              <a:rPr kumimoji="1" lang="en-US" altLang="ko-Kore-US" sz="1200" dirty="0">
                <a:latin typeface="Arial" panose="020B0604020202020204" pitchFamily="34" charset="0"/>
                <a:cs typeface="Arial" panose="020B0604020202020204" pitchFamily="34" charset="0"/>
              </a:rPr>
              <a:t>Please make a </a:t>
            </a:r>
            <a:r>
              <a:rPr kumimoji="1" lang="en-US" altLang="ko-Kore-US" sz="1200" b="1" dirty="0">
                <a:latin typeface="Arial" panose="020B0604020202020204" pitchFamily="34" charset="0"/>
                <a:cs typeface="Arial" panose="020B0604020202020204" pitchFamily="34" charset="0"/>
              </a:rPr>
              <a:t>directory</a:t>
            </a:r>
            <a:r>
              <a:rPr kumimoji="1" lang="en-US" altLang="ko-Kore-US" sz="1200" dirty="0">
                <a:latin typeface="Arial" panose="020B0604020202020204" pitchFamily="34" charset="0"/>
                <a:cs typeface="Arial" panose="020B0604020202020204" pitchFamily="34" charset="0"/>
              </a:rPr>
              <a:t> for this analysis and save necessary objects at the directory</a:t>
            </a:r>
          </a:p>
          <a:p>
            <a:pPr marL="342900" indent="-342900">
              <a:buAutoNum type="arabicPeriod"/>
            </a:pPr>
            <a:r>
              <a:rPr kumimoji="1" lang="en-US" altLang="ko-Kore-US" sz="1200" dirty="0">
                <a:latin typeface="Arial" panose="020B0604020202020204" pitchFamily="34" charset="0"/>
                <a:cs typeface="Arial" panose="020B0604020202020204" pitchFamily="34" charset="0"/>
              </a:rPr>
              <a:t>Set the directory before we start analysis</a:t>
            </a:r>
            <a:endParaRPr kumimoji="1" lang="ko-Kore-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1617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1E58-7DB2-B05C-ABE8-1203474B1FF2}"/>
              </a:ext>
            </a:extLst>
          </p:cNvPr>
          <p:cNvSpPr>
            <a:spLocks noGrp="1"/>
          </p:cNvSpPr>
          <p:nvPr>
            <p:ph type="title"/>
          </p:nvPr>
        </p:nvSpPr>
        <p:spPr/>
        <p:txBody>
          <a:bodyPr>
            <a:normAutofit/>
          </a:bodyPr>
          <a:lstStyle/>
          <a:p>
            <a:r>
              <a:rPr lang="en-KR" dirty="0"/>
              <a:t>Pre-processing and Visualization of gene expression</a:t>
            </a:r>
          </a:p>
        </p:txBody>
      </p:sp>
      <p:sp>
        <p:nvSpPr>
          <p:cNvPr id="4" name="Date Placeholder 3">
            <a:extLst>
              <a:ext uri="{FF2B5EF4-FFF2-40B4-BE49-F238E27FC236}">
                <a16:creationId xmlns:a16="http://schemas.microsoft.com/office/drawing/2014/main" id="{2563651D-C64C-A61E-F228-6BDC804DBF7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4BB96751-B9DE-5072-15FB-AED6F3354791}"/>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2BDEA453-C448-44D6-25E0-037B7E6560B2}"/>
              </a:ext>
            </a:extLst>
          </p:cNvPr>
          <p:cNvSpPr>
            <a:spLocks noGrp="1"/>
          </p:cNvSpPr>
          <p:nvPr>
            <p:ph type="sldNum" sz="quarter" idx="12"/>
          </p:nvPr>
        </p:nvSpPr>
        <p:spPr/>
        <p:txBody>
          <a:bodyPr/>
          <a:lstStyle/>
          <a:p>
            <a:fld id="{11828C5E-8CE4-D747-8F0F-AA7D410D5DC1}" type="slidenum">
              <a:rPr lang="en-KR" smtClean="0"/>
              <a:pPr/>
              <a:t>30</a:t>
            </a:fld>
            <a:endParaRPr lang="en-KR" dirty="0"/>
          </a:p>
        </p:txBody>
      </p:sp>
      <p:sp>
        <p:nvSpPr>
          <p:cNvPr id="7" name="직사각형 5">
            <a:extLst>
              <a:ext uri="{FF2B5EF4-FFF2-40B4-BE49-F238E27FC236}">
                <a16:creationId xmlns:a16="http://schemas.microsoft.com/office/drawing/2014/main" id="{AB1985F5-10F0-E956-A107-B3AC4D43BADC}"/>
              </a:ext>
            </a:extLst>
          </p:cNvPr>
          <p:cNvSpPr/>
          <p:nvPr/>
        </p:nvSpPr>
        <p:spPr>
          <a:xfrm>
            <a:off x="695325" y="1592263"/>
            <a:ext cx="10801350" cy="111478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SCTransform</a:t>
            </a:r>
            <a:r>
              <a:rPr lang="en-US" altLang="ko-KR" sz="1300" dirty="0">
                <a:solidFill>
                  <a:schemeClr val="tx1"/>
                </a:solidFill>
                <a:latin typeface="Arial" panose="020B0604020202020204" pitchFamily="34" charset="0"/>
                <a:cs typeface="Arial" panose="020B0604020202020204" pitchFamily="34" charset="0"/>
              </a:rPr>
              <a:t> calculates a model of technical noise  using 'regularized negative binomial regression’.   </a:t>
            </a:r>
          </a:p>
          <a:p>
            <a:r>
              <a:rPr lang="en-US" altLang="ko-KR" sz="1300" dirty="0">
                <a:solidFill>
                  <a:schemeClr val="tx1"/>
                </a:solidFill>
                <a:latin typeface="Arial" panose="020B0604020202020204" pitchFamily="34" charset="0"/>
                <a:cs typeface="Arial" panose="020B0604020202020204" pitchFamily="34" charset="0"/>
              </a:rPr>
              <a:t>   This replaces </a:t>
            </a:r>
            <a:r>
              <a:rPr lang="en-US" altLang="ko-KR" sz="1300" dirty="0" err="1">
                <a:solidFill>
                  <a:schemeClr val="tx1"/>
                </a:solidFill>
                <a:latin typeface="Arial" panose="020B0604020202020204" pitchFamily="34" charset="0"/>
                <a:cs typeface="Arial" panose="020B0604020202020204" pitchFamily="34" charset="0"/>
              </a:rPr>
              <a:t>NormalizeData</a:t>
            </a:r>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ScaleData</a:t>
            </a:r>
            <a:r>
              <a:rPr lang="en-US" altLang="ko-KR" sz="1300" dirty="0">
                <a:solidFill>
                  <a:schemeClr val="tx1"/>
                </a:solidFill>
                <a:latin typeface="Arial" panose="020B0604020202020204" pitchFamily="34" charset="0"/>
                <a:cs typeface="Arial" panose="020B0604020202020204" pitchFamily="34" charset="0"/>
              </a:rPr>
              <a:t>, and </a:t>
            </a:r>
            <a:r>
              <a:rPr lang="en-US" altLang="ko-KR" sz="1300" dirty="0" err="1">
                <a:solidFill>
                  <a:schemeClr val="tx1"/>
                </a:solidFill>
                <a:latin typeface="Arial" panose="020B0604020202020204" pitchFamily="34" charset="0"/>
                <a:cs typeface="Arial" panose="020B0604020202020204" pitchFamily="34" charset="0"/>
              </a:rPr>
              <a:t>FindVariableFeatures</a:t>
            </a:r>
            <a:r>
              <a:rPr lang="en-US" altLang="ko-KR" sz="1300" dirty="0">
                <a:solidFill>
                  <a:schemeClr val="tx1"/>
                </a:solidFill>
                <a:latin typeface="Arial" panose="020B0604020202020204" pitchFamily="34" charset="0"/>
                <a:cs typeface="Arial" panose="020B0604020202020204" pitchFamily="34" charset="0"/>
              </a:rPr>
              <a:t>.</a:t>
            </a:r>
          </a:p>
          <a:p>
            <a:endParaRPr lang="en-US" altLang="ko-KR" sz="9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SCTransform</a:t>
            </a:r>
            <a:r>
              <a:rPr lang="en-US" altLang="ko-KR" sz="1500" dirty="0">
                <a:solidFill>
                  <a:schemeClr val="tx1"/>
                </a:solidFill>
                <a:latin typeface="Courier New" panose="02070309020205020404" pitchFamily="49" charset="0"/>
                <a:cs typeface="Courier New" panose="02070309020205020404" pitchFamily="49" charset="0"/>
              </a:rPr>
              <a:t>(brain, assay = "Spatial", verbose = FALSE)</a:t>
            </a:r>
          </a:p>
        </p:txBody>
      </p:sp>
      <p:sp>
        <p:nvSpPr>
          <p:cNvPr id="8" name="직사각형 5">
            <a:extLst>
              <a:ext uri="{FF2B5EF4-FFF2-40B4-BE49-F238E27FC236}">
                <a16:creationId xmlns:a16="http://schemas.microsoft.com/office/drawing/2014/main" id="{934CA628-68C4-568C-94D6-E3BE16F34607}"/>
              </a:ext>
            </a:extLst>
          </p:cNvPr>
          <p:cNvSpPr/>
          <p:nvPr/>
        </p:nvSpPr>
        <p:spPr>
          <a:xfrm>
            <a:off x="695325" y="3429000"/>
            <a:ext cx="10801350" cy="610160"/>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(brain, features = c("</a:t>
            </a:r>
            <a:r>
              <a:rPr lang="en-US" altLang="ko-KR" sz="1500" dirty="0" err="1">
                <a:solidFill>
                  <a:schemeClr val="tx1"/>
                </a:solidFill>
                <a:latin typeface="Courier New" panose="02070309020205020404" pitchFamily="49" charset="0"/>
                <a:cs typeface="Courier New" panose="02070309020205020404" pitchFamily="49" charset="0"/>
              </a:rPr>
              <a:t>Hpca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Ttr</a:t>
            </a:r>
            <a:r>
              <a:rPr lang="en-US" altLang="ko-KR" sz="1500" dirty="0">
                <a:solidFill>
                  <a:schemeClr val="tx1"/>
                </a:solidFill>
                <a:latin typeface="Courier New" panose="02070309020205020404" pitchFamily="49" charset="0"/>
                <a:cs typeface="Courier New" panose="02070309020205020404" pitchFamily="49" charset="0"/>
              </a:rPr>
              <a:t>"))</a:t>
            </a:r>
          </a:p>
        </p:txBody>
      </p:sp>
      <p:pic>
        <p:nvPicPr>
          <p:cNvPr id="9" name="그림 4">
            <a:extLst>
              <a:ext uri="{FF2B5EF4-FFF2-40B4-BE49-F238E27FC236}">
                <a16:creationId xmlns:a16="http://schemas.microsoft.com/office/drawing/2014/main" id="{CDF87489-0B65-F647-10F3-6CD0143FC0AD}"/>
              </a:ext>
            </a:extLst>
          </p:cNvPr>
          <p:cNvPicPr>
            <a:picLocks noChangeAspect="1"/>
          </p:cNvPicPr>
          <p:nvPr/>
        </p:nvPicPr>
        <p:blipFill>
          <a:blip r:embed="rId2"/>
          <a:stretch>
            <a:fillRect/>
          </a:stretch>
        </p:blipFill>
        <p:spPr>
          <a:xfrm>
            <a:off x="4047746" y="4013912"/>
            <a:ext cx="3761889" cy="2279294"/>
          </a:xfrm>
          <a:prstGeom prst="rect">
            <a:avLst/>
          </a:prstGeom>
        </p:spPr>
      </p:pic>
      <p:sp>
        <p:nvSpPr>
          <p:cNvPr id="10" name="TextBox 9">
            <a:extLst>
              <a:ext uri="{FF2B5EF4-FFF2-40B4-BE49-F238E27FC236}">
                <a16:creationId xmlns:a16="http://schemas.microsoft.com/office/drawing/2014/main" id="{51049B6C-7A90-58CF-3ABD-25047A7E7628}"/>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C9F4C26-A7CE-A815-8797-6A2BFF19C0FD}"/>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7EF838E-FF22-A426-296E-798323F241AD}"/>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D859436-A3C5-03A2-64B9-4BE8B1255698}"/>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4" name="Straight Connector 17">
            <a:extLst>
              <a:ext uri="{FF2B5EF4-FFF2-40B4-BE49-F238E27FC236}">
                <a16:creationId xmlns:a16="http://schemas.microsoft.com/office/drawing/2014/main" id="{5D43E5BD-D5E6-8825-1B5F-FC7AE6E4EEA5}"/>
              </a:ext>
            </a:extLst>
          </p:cNvPr>
          <p:cNvCxnSpPr>
            <a:cxnSpLocks/>
            <a:stCxn id="10" idx="3"/>
            <a:endCxn id="11"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272A8BDD-EC90-C054-986D-F7E24635E16D}"/>
              </a:ext>
            </a:extLst>
          </p:cNvPr>
          <p:cNvCxnSpPr>
            <a:cxnSpLocks/>
            <a:stCxn id="12" idx="3"/>
            <a:endCxn id="13"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22">
            <a:extLst>
              <a:ext uri="{FF2B5EF4-FFF2-40B4-BE49-F238E27FC236}">
                <a16:creationId xmlns:a16="http://schemas.microsoft.com/office/drawing/2014/main" id="{38AE9510-C693-7756-5300-DA80B14E1A3D}"/>
              </a:ext>
            </a:extLst>
          </p:cNvPr>
          <p:cNvCxnSpPr>
            <a:cxnSpLocks/>
            <a:stCxn id="11" idx="3"/>
            <a:endCxn id="12"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029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A96C-1FFB-E458-32FD-9A653B10A539}"/>
              </a:ext>
            </a:extLst>
          </p:cNvPr>
          <p:cNvSpPr>
            <a:spLocks noGrp="1"/>
          </p:cNvSpPr>
          <p:nvPr>
            <p:ph type="title"/>
          </p:nvPr>
        </p:nvSpPr>
        <p:spPr/>
        <p:txBody>
          <a:bodyPr>
            <a:normAutofit/>
          </a:bodyPr>
          <a:lstStyle/>
          <a:p>
            <a:r>
              <a:rPr lang="en-KR" dirty="0"/>
              <a:t>Dimension reduction and clustering</a:t>
            </a:r>
          </a:p>
        </p:txBody>
      </p:sp>
      <p:sp>
        <p:nvSpPr>
          <p:cNvPr id="4" name="Date Placeholder 3">
            <a:extLst>
              <a:ext uri="{FF2B5EF4-FFF2-40B4-BE49-F238E27FC236}">
                <a16:creationId xmlns:a16="http://schemas.microsoft.com/office/drawing/2014/main" id="{7808A1DA-DBC0-163D-B1D9-29B990A838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3B905821-B44E-14B8-FFBD-97D32A86031B}"/>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F378B20-950B-5125-77DE-FDBBE87EB8C3}"/>
              </a:ext>
            </a:extLst>
          </p:cNvPr>
          <p:cNvSpPr>
            <a:spLocks noGrp="1"/>
          </p:cNvSpPr>
          <p:nvPr>
            <p:ph type="sldNum" sz="quarter" idx="12"/>
          </p:nvPr>
        </p:nvSpPr>
        <p:spPr/>
        <p:txBody>
          <a:bodyPr/>
          <a:lstStyle/>
          <a:p>
            <a:fld id="{11828C5E-8CE4-D747-8F0F-AA7D410D5DC1}" type="slidenum">
              <a:rPr lang="en-KR" smtClean="0"/>
              <a:pPr/>
              <a:t>31</a:t>
            </a:fld>
            <a:endParaRPr lang="en-KR" dirty="0"/>
          </a:p>
        </p:txBody>
      </p:sp>
      <p:sp>
        <p:nvSpPr>
          <p:cNvPr id="7" name="직사각형 5">
            <a:extLst>
              <a:ext uri="{FF2B5EF4-FFF2-40B4-BE49-F238E27FC236}">
                <a16:creationId xmlns:a16="http://schemas.microsoft.com/office/drawing/2014/main" id="{5CC2E4D4-0947-8D7F-576B-0221182A6760}"/>
              </a:ext>
            </a:extLst>
          </p:cNvPr>
          <p:cNvSpPr/>
          <p:nvPr/>
        </p:nvSpPr>
        <p:spPr>
          <a:xfrm>
            <a:off x="695325" y="1592263"/>
            <a:ext cx="10801350" cy="2466753"/>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PCA dimensionality reduction</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RunPCA</a:t>
            </a:r>
            <a:r>
              <a:rPr lang="en-US" altLang="ko-KR" sz="1500" dirty="0">
                <a:solidFill>
                  <a:schemeClr val="tx1"/>
                </a:solidFill>
                <a:latin typeface="Courier New" panose="02070309020205020404" pitchFamily="49" charset="0"/>
                <a:cs typeface="Courier New" panose="02070309020205020404" pitchFamily="49" charset="0"/>
              </a:rPr>
              <a:t>(brain, assay = "SCT", verbose = FALSE)</a:t>
            </a:r>
          </a:p>
          <a:p>
            <a:endParaRPr lang="en-US" altLang="ko-KR" sz="500" dirty="0">
              <a:solidFill>
                <a:schemeClr val="tx1"/>
              </a:solidFill>
              <a:latin typeface="Arial" panose="020B0604020202020204" pitchFamily="34" charset="0"/>
              <a:cs typeface="Arial" panose="020B0604020202020204" pitchFamily="34" charset="0"/>
            </a:endParaRPr>
          </a:p>
          <a:p>
            <a:r>
              <a:rPr lang="en-US" altLang="ko-KR" sz="1300" dirty="0">
                <a:solidFill>
                  <a:schemeClr val="tx1"/>
                </a:solidFill>
                <a:latin typeface="Arial" panose="020B0604020202020204" pitchFamily="34" charset="0"/>
                <a:cs typeface="Arial" panose="020B0604020202020204" pitchFamily="34" charset="0"/>
              </a:rPr>
              <a:t># Compute an SNN (Shared Nearest-neighbor) on the gene expression level </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FindNeighbors</a:t>
            </a:r>
            <a:r>
              <a:rPr lang="en-US" altLang="ko-KR" sz="1500" dirty="0">
                <a:solidFill>
                  <a:schemeClr val="tx1"/>
                </a:solidFill>
                <a:latin typeface="Courier New" panose="02070309020205020404" pitchFamily="49" charset="0"/>
                <a:cs typeface="Courier New" panose="02070309020205020404" pitchFamily="49" charset="0"/>
              </a:rPr>
              <a:t>(brain, reduction = "</a:t>
            </a:r>
            <a:r>
              <a:rPr lang="en-US" altLang="ko-KR" sz="1500" dirty="0" err="1">
                <a:solidFill>
                  <a:schemeClr val="tx1"/>
                </a:solidFill>
                <a:latin typeface="Courier New" panose="02070309020205020404" pitchFamily="49" charset="0"/>
                <a:cs typeface="Courier New" panose="02070309020205020404" pitchFamily="49" charset="0"/>
              </a:rPr>
              <a:t>pca</a:t>
            </a:r>
            <a:r>
              <a:rPr lang="en-US" altLang="ko-KR" sz="1500" dirty="0">
                <a:solidFill>
                  <a:schemeClr val="tx1"/>
                </a:solidFill>
                <a:latin typeface="Courier New" panose="02070309020205020404" pitchFamily="49" charset="0"/>
                <a:cs typeface="Courier New" panose="02070309020205020404" pitchFamily="49" charset="0"/>
              </a:rPr>
              <a:t>", dims = 1:30)</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FindClusters</a:t>
            </a:r>
            <a:r>
              <a:rPr lang="en-US" altLang="ko-KR" sz="1500" dirty="0">
                <a:solidFill>
                  <a:schemeClr val="tx1"/>
                </a:solidFill>
                <a:latin typeface="Courier New" panose="02070309020205020404" pitchFamily="49" charset="0"/>
                <a:cs typeface="Courier New" panose="02070309020205020404" pitchFamily="49" charset="0"/>
              </a:rPr>
              <a:t>(brain, verbose = FALSE)</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RunUMAP</a:t>
            </a:r>
            <a:r>
              <a:rPr lang="en-US" altLang="ko-KR" sz="1500" dirty="0">
                <a:solidFill>
                  <a:schemeClr val="tx1"/>
                </a:solidFill>
                <a:latin typeface="Courier New" panose="02070309020205020404" pitchFamily="49" charset="0"/>
                <a:cs typeface="Courier New" panose="02070309020205020404" pitchFamily="49" charset="0"/>
              </a:rPr>
              <a:t>(brain, reduction = "</a:t>
            </a:r>
            <a:r>
              <a:rPr lang="en-US" altLang="ko-KR" sz="1500" dirty="0" err="1">
                <a:solidFill>
                  <a:schemeClr val="tx1"/>
                </a:solidFill>
                <a:latin typeface="Courier New" panose="02070309020205020404" pitchFamily="49" charset="0"/>
                <a:cs typeface="Courier New" panose="02070309020205020404" pitchFamily="49" charset="0"/>
              </a:rPr>
              <a:t>pca</a:t>
            </a:r>
            <a:r>
              <a:rPr lang="en-US" altLang="ko-KR" sz="1500" dirty="0">
                <a:solidFill>
                  <a:schemeClr val="tx1"/>
                </a:solidFill>
                <a:latin typeface="Courier New" panose="02070309020205020404" pitchFamily="49" charset="0"/>
                <a:cs typeface="Courier New" panose="02070309020205020404" pitchFamily="49" charset="0"/>
              </a:rPr>
              <a:t>", dims = 1:30)</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p1 = </a:t>
            </a:r>
            <a:r>
              <a:rPr lang="en-US" altLang="ko-KR" sz="1500" dirty="0" err="1">
                <a:solidFill>
                  <a:schemeClr val="tx1"/>
                </a:solidFill>
                <a:latin typeface="Courier New" panose="02070309020205020404" pitchFamily="49" charset="0"/>
                <a:cs typeface="Courier New" panose="02070309020205020404" pitchFamily="49" charset="0"/>
              </a:rPr>
              <a:t>DimPlot</a:t>
            </a:r>
            <a:r>
              <a:rPr lang="en-US" altLang="ko-KR" sz="1500" dirty="0">
                <a:solidFill>
                  <a:schemeClr val="tx1"/>
                </a:solidFill>
                <a:latin typeface="Courier New" panose="02070309020205020404" pitchFamily="49" charset="0"/>
                <a:cs typeface="Courier New" panose="02070309020205020404" pitchFamily="49" charset="0"/>
              </a:rPr>
              <a:t>(brain, reduction = "</a:t>
            </a:r>
            <a:r>
              <a:rPr lang="en-US" altLang="ko-KR" sz="1500" dirty="0" err="1">
                <a:solidFill>
                  <a:schemeClr val="tx1"/>
                </a:solidFill>
                <a:latin typeface="Courier New" panose="02070309020205020404" pitchFamily="49" charset="0"/>
                <a:cs typeface="Courier New" panose="02070309020205020404" pitchFamily="49" charset="0"/>
              </a:rPr>
              <a:t>umap</a:t>
            </a:r>
            <a:r>
              <a:rPr lang="en-US" altLang="ko-KR" sz="1500" dirty="0">
                <a:solidFill>
                  <a:schemeClr val="tx1"/>
                </a:solidFill>
                <a:latin typeface="Courier New" panose="02070309020205020404" pitchFamily="49" charset="0"/>
                <a:cs typeface="Courier New" panose="02070309020205020404" pitchFamily="49" charset="0"/>
              </a:rPr>
              <a:t>", label = TRUE)</a:t>
            </a:r>
          </a:p>
          <a:p>
            <a:r>
              <a:rPr lang="en-US" altLang="ko-KR" sz="1500" dirty="0">
                <a:solidFill>
                  <a:schemeClr val="tx1"/>
                </a:solidFill>
                <a:latin typeface="Courier New" panose="02070309020205020404" pitchFamily="49" charset="0"/>
                <a:cs typeface="Courier New" panose="02070309020205020404" pitchFamily="49" charset="0"/>
              </a:rPr>
              <a:t>p2 = </a:t>
            </a:r>
            <a:r>
              <a:rPr lang="en-US" altLang="ko-KR" sz="1500" dirty="0" err="1">
                <a:solidFill>
                  <a:schemeClr val="tx1"/>
                </a:solidFill>
                <a:latin typeface="Courier New" panose="02070309020205020404" pitchFamily="49" charset="0"/>
                <a:cs typeface="Courier New" panose="02070309020205020404" pitchFamily="49" charset="0"/>
              </a:rPr>
              <a:t>SpatialDimPlot</a:t>
            </a:r>
            <a:r>
              <a:rPr lang="en-US" altLang="ko-KR" sz="1500" dirty="0">
                <a:solidFill>
                  <a:schemeClr val="tx1"/>
                </a:solidFill>
                <a:latin typeface="Courier New" panose="02070309020205020404" pitchFamily="49" charset="0"/>
                <a:cs typeface="Courier New" panose="02070309020205020404" pitchFamily="49" charset="0"/>
              </a:rPr>
              <a:t>(brain, label = TRUE, </a:t>
            </a:r>
            <a:r>
              <a:rPr lang="en-US" altLang="ko-KR" sz="1500" dirty="0" err="1">
                <a:solidFill>
                  <a:schemeClr val="tx1"/>
                </a:solidFill>
                <a:latin typeface="Courier New" panose="02070309020205020404" pitchFamily="49" charset="0"/>
                <a:cs typeface="Courier New" panose="02070309020205020404" pitchFamily="49" charset="0"/>
              </a:rPr>
              <a:t>label.size</a:t>
            </a:r>
            <a:r>
              <a:rPr lang="en-US" altLang="ko-KR" sz="1500" dirty="0">
                <a:solidFill>
                  <a:schemeClr val="tx1"/>
                </a:solidFill>
                <a:latin typeface="Courier New" panose="02070309020205020404" pitchFamily="49" charset="0"/>
                <a:cs typeface="Courier New" panose="02070309020205020404" pitchFamily="49" charset="0"/>
              </a:rPr>
              <a:t> = 3)</a:t>
            </a:r>
          </a:p>
          <a:p>
            <a:r>
              <a:rPr lang="en-US" altLang="ko-KR" sz="1500" dirty="0">
                <a:solidFill>
                  <a:schemeClr val="tx1"/>
                </a:solidFill>
                <a:latin typeface="Courier New" panose="02070309020205020404" pitchFamily="49" charset="0"/>
                <a:cs typeface="Courier New" panose="02070309020205020404" pitchFamily="49" charset="0"/>
              </a:rPr>
              <a:t>p1 + p2</a:t>
            </a:r>
          </a:p>
        </p:txBody>
      </p:sp>
      <p:pic>
        <p:nvPicPr>
          <p:cNvPr id="8" name="그림 9">
            <a:extLst>
              <a:ext uri="{FF2B5EF4-FFF2-40B4-BE49-F238E27FC236}">
                <a16:creationId xmlns:a16="http://schemas.microsoft.com/office/drawing/2014/main" id="{0E8B0387-8735-17CE-0F4E-9829E100B9F3}"/>
              </a:ext>
            </a:extLst>
          </p:cNvPr>
          <p:cNvPicPr>
            <a:picLocks noChangeAspect="1"/>
          </p:cNvPicPr>
          <p:nvPr/>
        </p:nvPicPr>
        <p:blipFill>
          <a:blip r:embed="rId2"/>
          <a:stretch>
            <a:fillRect/>
          </a:stretch>
        </p:blipFill>
        <p:spPr>
          <a:xfrm>
            <a:off x="3731173" y="4059016"/>
            <a:ext cx="4729654" cy="2252690"/>
          </a:xfrm>
          <a:prstGeom prst="rect">
            <a:avLst/>
          </a:prstGeom>
        </p:spPr>
      </p:pic>
      <p:sp>
        <p:nvSpPr>
          <p:cNvPr id="9" name="TextBox 8">
            <a:extLst>
              <a:ext uri="{FF2B5EF4-FFF2-40B4-BE49-F238E27FC236}">
                <a16:creationId xmlns:a16="http://schemas.microsoft.com/office/drawing/2014/main" id="{3E9C6FB9-5A2A-8E60-05E6-3DCDBACC0043}"/>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538CE84-C974-4E8F-D755-8C76C8C665D9}"/>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2251430-D490-CA3F-BEC8-F1B0D3005739}"/>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212974B-E13E-86A5-6F43-B9449E626703}"/>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959F377C-40E0-A3E4-656C-D66EF86BD307}"/>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A660FC1E-9B80-69E1-C29F-DA4332D8020D}"/>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EC7B831D-95C9-9970-3255-DF060DBFD1E0}"/>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017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E406F-0D80-8C94-0632-0CA5B6C18C93}"/>
              </a:ext>
            </a:extLst>
          </p:cNvPr>
          <p:cNvSpPr>
            <a:spLocks noGrp="1"/>
          </p:cNvSpPr>
          <p:nvPr>
            <p:ph type="title"/>
          </p:nvPr>
        </p:nvSpPr>
        <p:spPr/>
        <p:txBody>
          <a:bodyPr>
            <a:normAutofit/>
          </a:bodyPr>
          <a:lstStyle/>
          <a:p>
            <a:r>
              <a:rPr lang="en-KR" dirty="0"/>
              <a:t>Spatial Dimplot of some cluster</a:t>
            </a:r>
          </a:p>
        </p:txBody>
      </p:sp>
      <p:sp>
        <p:nvSpPr>
          <p:cNvPr id="4" name="Date Placeholder 3">
            <a:extLst>
              <a:ext uri="{FF2B5EF4-FFF2-40B4-BE49-F238E27FC236}">
                <a16:creationId xmlns:a16="http://schemas.microsoft.com/office/drawing/2014/main" id="{509AE3AA-5F45-75F9-AD6C-870F8969BE08}"/>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23231911-A1A7-9477-881D-CFA0EE8A68F9}"/>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1ECE482E-B293-4E07-97B9-6228F368D7C6}"/>
              </a:ext>
            </a:extLst>
          </p:cNvPr>
          <p:cNvSpPr>
            <a:spLocks noGrp="1"/>
          </p:cNvSpPr>
          <p:nvPr>
            <p:ph type="sldNum" sz="quarter" idx="12"/>
          </p:nvPr>
        </p:nvSpPr>
        <p:spPr/>
        <p:txBody>
          <a:bodyPr/>
          <a:lstStyle/>
          <a:p>
            <a:fld id="{11828C5E-8CE4-D747-8F0F-AA7D410D5DC1}" type="slidenum">
              <a:rPr lang="en-KR" smtClean="0"/>
              <a:pPr/>
              <a:t>32</a:t>
            </a:fld>
            <a:endParaRPr lang="en-KR" dirty="0"/>
          </a:p>
        </p:txBody>
      </p:sp>
      <p:sp>
        <p:nvSpPr>
          <p:cNvPr id="7" name="직사각형 5">
            <a:extLst>
              <a:ext uri="{FF2B5EF4-FFF2-40B4-BE49-F238E27FC236}">
                <a16:creationId xmlns:a16="http://schemas.microsoft.com/office/drawing/2014/main" id="{5E650958-2E0F-4DCA-018C-4E3DC4621457}"/>
              </a:ext>
            </a:extLst>
          </p:cNvPr>
          <p:cNvSpPr/>
          <p:nvPr/>
        </p:nvSpPr>
        <p:spPr>
          <a:xfrm>
            <a:off x="695325" y="1592263"/>
            <a:ext cx="10801350" cy="98796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facet.highlight</a:t>
            </a:r>
            <a:r>
              <a:rPr lang="en-US" altLang="ko-KR" sz="1300" dirty="0">
                <a:solidFill>
                  <a:schemeClr val="tx1"/>
                </a:solidFill>
                <a:latin typeface="Arial" panose="020B0604020202020204" pitchFamily="34" charset="0"/>
                <a:cs typeface="Arial" panose="020B0604020202020204" pitchFamily="34" charset="0"/>
              </a:rPr>
              <a:t>: split each group into its own plot</a:t>
            </a:r>
          </a:p>
          <a:p>
            <a:r>
              <a:rPr lang="en-US" altLang="ko-KR" sz="1400" dirty="0" err="1">
                <a:solidFill>
                  <a:schemeClr val="tx1"/>
                </a:solidFill>
                <a:latin typeface="Courier New" panose="02070309020205020404" pitchFamily="49" charset="0"/>
                <a:cs typeface="Courier New" panose="02070309020205020404" pitchFamily="49" charset="0"/>
              </a:rPr>
              <a:t>SpatialDimPlot</a:t>
            </a:r>
            <a:r>
              <a:rPr lang="en-US" altLang="ko-KR" sz="1400" dirty="0">
                <a:solidFill>
                  <a:schemeClr val="tx1"/>
                </a:solidFill>
                <a:latin typeface="Courier New" panose="02070309020205020404" pitchFamily="49" charset="0"/>
                <a:cs typeface="Courier New" panose="02070309020205020404" pitchFamily="49" charset="0"/>
              </a:rPr>
              <a:t>(brain, </a:t>
            </a:r>
            <a:r>
              <a:rPr lang="en-US" altLang="ko-KR" sz="1400" dirty="0" err="1">
                <a:solidFill>
                  <a:schemeClr val="tx1"/>
                </a:solidFill>
                <a:latin typeface="Courier New" panose="02070309020205020404" pitchFamily="49" charset="0"/>
                <a:cs typeface="Courier New" panose="02070309020205020404" pitchFamily="49" charset="0"/>
              </a:rPr>
              <a:t>cells.highlight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CellsByIdentities</a:t>
            </a:r>
            <a:r>
              <a:rPr lang="en-US" altLang="ko-KR" sz="1400" dirty="0">
                <a:solidFill>
                  <a:schemeClr val="tx1"/>
                </a:solidFill>
                <a:latin typeface="Courier New" panose="02070309020205020404" pitchFamily="49" charset="0"/>
                <a:cs typeface="Courier New" panose="02070309020205020404" pitchFamily="49" charset="0"/>
              </a:rPr>
              <a:t>(object = brain, </a:t>
            </a:r>
          </a:p>
          <a:p>
            <a:r>
              <a:rPr lang="en-US" altLang="ko-KR" sz="1400" dirty="0">
                <a:solidFill>
                  <a:schemeClr val="tx1"/>
                </a:solidFill>
                <a:latin typeface="Courier New" panose="02070309020205020404" pitchFamily="49" charset="0"/>
                <a:cs typeface="Courier New" panose="02070309020205020404" pitchFamily="49" charset="0"/>
              </a:rPr>
              <a:t>				idents = c(2, 1, 4, 3, 5, 8)), </a:t>
            </a:r>
            <a:r>
              <a:rPr lang="en-US" altLang="ko-KR" sz="1400" dirty="0" err="1">
                <a:solidFill>
                  <a:schemeClr val="tx1"/>
                </a:solidFill>
                <a:latin typeface="Courier New" panose="02070309020205020404" pitchFamily="49" charset="0"/>
                <a:cs typeface="Courier New" panose="02070309020205020404" pitchFamily="49" charset="0"/>
              </a:rPr>
              <a:t>facet.highlight</a:t>
            </a:r>
            <a:r>
              <a:rPr lang="en-US" altLang="ko-KR" sz="1400" dirty="0">
                <a:solidFill>
                  <a:schemeClr val="tx1"/>
                </a:solidFill>
                <a:latin typeface="Courier New" panose="02070309020205020404" pitchFamily="49" charset="0"/>
                <a:cs typeface="Courier New" panose="02070309020205020404" pitchFamily="49" charset="0"/>
              </a:rPr>
              <a:t> = TRUE, </a:t>
            </a:r>
            <a:r>
              <a:rPr lang="en-US" altLang="ko-KR" sz="1400" dirty="0" err="1">
                <a:solidFill>
                  <a:schemeClr val="tx1"/>
                </a:solidFill>
                <a:latin typeface="Courier New" panose="02070309020205020404" pitchFamily="49" charset="0"/>
                <a:cs typeface="Courier New" panose="02070309020205020404" pitchFamily="49" charset="0"/>
              </a:rPr>
              <a:t>ncol</a:t>
            </a:r>
            <a:r>
              <a:rPr lang="en-US" altLang="ko-KR" sz="1400" dirty="0">
                <a:solidFill>
                  <a:schemeClr val="tx1"/>
                </a:solidFill>
                <a:latin typeface="Courier New" panose="02070309020205020404" pitchFamily="49" charset="0"/>
                <a:cs typeface="Courier New" panose="02070309020205020404" pitchFamily="49" charset="0"/>
              </a:rPr>
              <a:t> = 3)</a:t>
            </a:r>
          </a:p>
        </p:txBody>
      </p:sp>
      <p:pic>
        <p:nvPicPr>
          <p:cNvPr id="8" name="그림 3">
            <a:extLst>
              <a:ext uri="{FF2B5EF4-FFF2-40B4-BE49-F238E27FC236}">
                <a16:creationId xmlns:a16="http://schemas.microsoft.com/office/drawing/2014/main" id="{2218476A-5B89-8AC4-1CDC-035A6DD71495}"/>
              </a:ext>
            </a:extLst>
          </p:cNvPr>
          <p:cNvPicPr>
            <a:picLocks noChangeAspect="1"/>
          </p:cNvPicPr>
          <p:nvPr/>
        </p:nvPicPr>
        <p:blipFill>
          <a:blip r:embed="rId2"/>
          <a:stretch>
            <a:fillRect/>
          </a:stretch>
        </p:blipFill>
        <p:spPr>
          <a:xfrm>
            <a:off x="3648284" y="2712763"/>
            <a:ext cx="4895432" cy="3647576"/>
          </a:xfrm>
          <a:prstGeom prst="rect">
            <a:avLst/>
          </a:prstGeom>
        </p:spPr>
      </p:pic>
      <p:sp>
        <p:nvSpPr>
          <p:cNvPr id="9" name="TextBox 8">
            <a:extLst>
              <a:ext uri="{FF2B5EF4-FFF2-40B4-BE49-F238E27FC236}">
                <a16:creationId xmlns:a16="http://schemas.microsoft.com/office/drawing/2014/main" id="{040795AA-B51C-00C2-A403-94DFFAB5EFD8}"/>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980D013-A73E-2881-5028-37B2FA372D20}"/>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848BCE6-71D3-F383-8A57-059B6EB238A4}"/>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D42B56B-B27F-FC21-6C45-F18A5F017543}"/>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31FCA5FB-1985-FF2F-7DA5-869A8410488A}"/>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D3A180E0-B939-F3F1-F4BD-FEFE4353FDB3}"/>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3549A8D2-4B6C-7F51-29C4-BD65EA650FBD}"/>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895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KR" dirty="0"/>
              <a:t>Identification of spatially variable features</a:t>
            </a:r>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33</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156352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We can find cluster 5 markers compared to cluster 6</a:t>
            </a:r>
          </a:p>
          <a:p>
            <a:r>
              <a:rPr lang="en-US" altLang="ko-KR" sz="1500" dirty="0" err="1">
                <a:solidFill>
                  <a:schemeClr val="tx1"/>
                </a:solidFill>
                <a:latin typeface="Courier New" panose="02070309020205020404" pitchFamily="49" charset="0"/>
                <a:cs typeface="Courier New" panose="02070309020205020404" pitchFamily="49" charset="0"/>
              </a:rPr>
              <a:t>de_markers</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FindMarkers</a:t>
            </a:r>
            <a:r>
              <a:rPr lang="en-US" altLang="ko-KR" sz="1500" dirty="0">
                <a:solidFill>
                  <a:schemeClr val="tx1"/>
                </a:solidFill>
                <a:latin typeface="Courier New" panose="02070309020205020404" pitchFamily="49" charset="0"/>
                <a:cs typeface="Courier New" panose="02070309020205020404" pitchFamily="49" charset="0"/>
              </a:rPr>
              <a:t>(brain, ident.1 = 5, ident.2 = 6)</a:t>
            </a:r>
          </a:p>
          <a:p>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(object = brain, features =</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rownames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de_markers</a:t>
            </a:r>
            <a:r>
              <a:rPr lang="en-US" altLang="ko-KR" sz="1500" dirty="0">
                <a:solidFill>
                  <a:schemeClr val="tx1"/>
                </a:solidFill>
                <a:latin typeface="Courier New" panose="02070309020205020404" pitchFamily="49" charset="0"/>
                <a:cs typeface="Courier New" panose="02070309020205020404" pitchFamily="49" charset="0"/>
              </a:rPr>
              <a:t>)[1:3], </a:t>
            </a:r>
          </a:p>
          <a:p>
            <a:r>
              <a:rPr lang="en-US" altLang="ko-KR" sz="1500" dirty="0">
                <a:solidFill>
                  <a:schemeClr val="tx1"/>
                </a:solidFill>
                <a:latin typeface="Courier New" panose="02070309020205020404" pitchFamily="49" charset="0"/>
                <a:cs typeface="Courier New" panose="02070309020205020404" pitchFamily="49" charset="0"/>
              </a:rPr>
              <a:t>			alpha = c(0.1, 1),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 = 3)</a:t>
            </a:r>
          </a:p>
          <a:p>
            <a:endParaRPr lang="en-US" altLang="ko-KR" sz="8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saveRDS</a:t>
            </a:r>
            <a:r>
              <a:rPr lang="en-US" altLang="ko-KR" sz="1500" dirty="0">
                <a:solidFill>
                  <a:schemeClr val="tx1"/>
                </a:solidFill>
                <a:latin typeface="Courier New" panose="02070309020205020404" pitchFamily="49" charset="0"/>
                <a:cs typeface="Courier New" panose="02070309020205020404" pitchFamily="49" charset="0"/>
              </a:rPr>
              <a:t>(brain, "./</a:t>
            </a:r>
            <a:r>
              <a:rPr lang="en-US" altLang="ko-KR" sz="1500" dirty="0" err="1">
                <a:solidFill>
                  <a:schemeClr val="tx1"/>
                </a:solidFill>
                <a:latin typeface="Courier New" panose="02070309020205020404" pitchFamily="49" charset="0"/>
                <a:cs typeface="Courier New" panose="02070309020205020404" pitchFamily="49" charset="0"/>
              </a:rPr>
              <a:t>KOGO_visium_brain_processed.rds</a:t>
            </a:r>
            <a:r>
              <a:rPr lang="en-US" altLang="ko-KR" sz="1500" dirty="0">
                <a:solidFill>
                  <a:schemeClr val="tx1"/>
                </a:solidFill>
                <a:latin typeface="Courier New" panose="02070309020205020404" pitchFamily="49" charset="0"/>
                <a:cs typeface="Courier New" panose="02070309020205020404" pitchFamily="49" charset="0"/>
              </a:rPr>
              <a:t>")</a:t>
            </a:r>
          </a:p>
        </p:txBody>
      </p:sp>
      <p:pic>
        <p:nvPicPr>
          <p:cNvPr id="8" name="그림 2">
            <a:extLst>
              <a:ext uri="{FF2B5EF4-FFF2-40B4-BE49-F238E27FC236}">
                <a16:creationId xmlns:a16="http://schemas.microsoft.com/office/drawing/2014/main" id="{6E5FBA99-9F0D-F4D0-7CAA-C0C4AE2A86D8}"/>
              </a:ext>
            </a:extLst>
          </p:cNvPr>
          <p:cNvPicPr>
            <a:picLocks noChangeAspect="1"/>
          </p:cNvPicPr>
          <p:nvPr/>
        </p:nvPicPr>
        <p:blipFill>
          <a:blip r:embed="rId2"/>
          <a:stretch>
            <a:fillRect/>
          </a:stretch>
        </p:blipFill>
        <p:spPr>
          <a:xfrm>
            <a:off x="3348048" y="3429000"/>
            <a:ext cx="5495903" cy="2333778"/>
          </a:xfrm>
          <a:prstGeom prst="rect">
            <a:avLst/>
          </a:prstGeom>
        </p:spPr>
      </p:pic>
      <p:sp>
        <p:nvSpPr>
          <p:cNvPr id="9" name="TextBox 8">
            <a:extLst>
              <a:ext uri="{FF2B5EF4-FFF2-40B4-BE49-F238E27FC236}">
                <a16:creationId xmlns:a16="http://schemas.microsoft.com/office/drawing/2014/main" id="{8E84E914-11BC-CCEC-DDA1-29019025124B}"/>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48508EF-E2A0-2265-D6AB-8067A8D11EE7}"/>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3EE2A9A-0BB8-C0BE-0DED-54F6C83A6EF9}"/>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C8AF488-1EF2-851D-C5DC-7108ED5A6412}"/>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40EE470C-44F9-03C9-2CAE-7E784505F66D}"/>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2BF1F5E-E47C-2C98-8F75-F9F9A2071FC4}"/>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DF43EB44-9308-228A-2AD1-3A468A9E0855}"/>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69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3853-4395-3687-E7B4-A4A682C7ABF7}"/>
              </a:ext>
            </a:extLst>
          </p:cNvPr>
          <p:cNvSpPr>
            <a:spLocks noGrp="1"/>
          </p:cNvSpPr>
          <p:nvPr>
            <p:ph type="title"/>
          </p:nvPr>
        </p:nvSpPr>
        <p:spPr/>
        <p:txBody>
          <a:bodyPr>
            <a:normAutofit/>
          </a:bodyPr>
          <a:lstStyle/>
          <a:p>
            <a:r>
              <a:rPr lang="en-KR" dirty="0"/>
              <a:t>Subset out anatomical regions</a:t>
            </a:r>
          </a:p>
        </p:txBody>
      </p:sp>
      <p:sp>
        <p:nvSpPr>
          <p:cNvPr id="4" name="Date Placeholder 3">
            <a:extLst>
              <a:ext uri="{FF2B5EF4-FFF2-40B4-BE49-F238E27FC236}">
                <a16:creationId xmlns:a16="http://schemas.microsoft.com/office/drawing/2014/main" id="{C91CB271-BA51-C981-969F-59585CD175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CDA3EEB9-818B-D671-3FBB-A07939CB1164}"/>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E7FC47C7-0E0A-531D-1789-136928DBA7E7}"/>
              </a:ext>
            </a:extLst>
          </p:cNvPr>
          <p:cNvSpPr>
            <a:spLocks noGrp="1"/>
          </p:cNvSpPr>
          <p:nvPr>
            <p:ph type="sldNum" sz="quarter" idx="12"/>
          </p:nvPr>
        </p:nvSpPr>
        <p:spPr/>
        <p:txBody>
          <a:bodyPr/>
          <a:lstStyle/>
          <a:p>
            <a:fld id="{11828C5E-8CE4-D747-8F0F-AA7D410D5DC1}" type="slidenum">
              <a:rPr lang="en-KR" smtClean="0"/>
              <a:pPr/>
              <a:t>34</a:t>
            </a:fld>
            <a:endParaRPr lang="en-KR" dirty="0"/>
          </a:p>
        </p:txBody>
      </p:sp>
      <p:sp>
        <p:nvSpPr>
          <p:cNvPr id="7" name="직사각형 6">
            <a:extLst>
              <a:ext uri="{FF2B5EF4-FFF2-40B4-BE49-F238E27FC236}">
                <a16:creationId xmlns:a16="http://schemas.microsoft.com/office/drawing/2014/main" id="{F5C23357-5600-EF8F-596D-448BD25A8FB7}"/>
              </a:ext>
            </a:extLst>
          </p:cNvPr>
          <p:cNvSpPr/>
          <p:nvPr/>
        </p:nvSpPr>
        <p:spPr>
          <a:xfrm>
            <a:off x="695325" y="1592263"/>
            <a:ext cx="10801350" cy="2388911"/>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Courier New" panose="02070309020205020404" pitchFamily="49" charset="0"/>
                <a:cs typeface="Courier New" panose="02070309020205020404" pitchFamily="49" charset="0"/>
              </a:rPr>
              <a:t>cortex = subset(brain, idents = c(1, 2, 3, 4, 6, 7))</a:t>
            </a: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400 | anterior1_imagecol &lt; 150, invert = TRUE)</a:t>
            </a: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275 &amp; anterior1_imagecol &gt; 370, invert = TRUE)</a:t>
            </a: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250 &amp; anterior1_imagecol &gt; 440, invert = TRUE)</a:t>
            </a:r>
          </a:p>
          <a:p>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1100" dirty="0">
                <a:solidFill>
                  <a:schemeClr val="tx1"/>
                </a:solidFill>
                <a:latin typeface="Courier New" panose="02070309020205020404" pitchFamily="49" charset="0"/>
                <a:cs typeface="Courier New" panose="02070309020205020404" pitchFamily="49" charset="0"/>
              </a:rPr>
              <a:t>p1 = </a:t>
            </a:r>
            <a:r>
              <a:rPr lang="en-US" altLang="ko-KR" sz="1100" dirty="0" err="1">
                <a:solidFill>
                  <a:schemeClr val="tx1"/>
                </a:solidFill>
                <a:latin typeface="Courier New" panose="02070309020205020404" pitchFamily="49" charset="0"/>
                <a:cs typeface="Courier New" panose="02070309020205020404" pitchFamily="49" charset="0"/>
              </a:rPr>
              <a:t>SpatialDimPlot</a:t>
            </a:r>
            <a:r>
              <a:rPr lang="en-US" altLang="ko-KR" sz="1100" dirty="0">
                <a:solidFill>
                  <a:schemeClr val="tx1"/>
                </a:solidFill>
                <a:latin typeface="Courier New" panose="02070309020205020404" pitchFamily="49" charset="0"/>
                <a:cs typeface="Courier New" panose="02070309020205020404" pitchFamily="49" charset="0"/>
              </a:rPr>
              <a:t>(cortex, crop = TRUE, label = TRUE)</a:t>
            </a:r>
          </a:p>
          <a:p>
            <a:r>
              <a:rPr lang="en-US" altLang="ko-KR" sz="1100" dirty="0">
                <a:solidFill>
                  <a:schemeClr val="tx1"/>
                </a:solidFill>
                <a:latin typeface="Courier New" panose="02070309020205020404" pitchFamily="49" charset="0"/>
                <a:cs typeface="Courier New" panose="02070309020205020404" pitchFamily="49" charset="0"/>
              </a:rPr>
              <a:t>p2 = </a:t>
            </a:r>
            <a:r>
              <a:rPr lang="en-US" altLang="ko-KR" sz="1100" dirty="0" err="1">
                <a:solidFill>
                  <a:schemeClr val="tx1"/>
                </a:solidFill>
                <a:latin typeface="Courier New" panose="02070309020205020404" pitchFamily="49" charset="0"/>
                <a:cs typeface="Courier New" panose="02070309020205020404" pitchFamily="49" charset="0"/>
              </a:rPr>
              <a:t>SpatialDimPlot</a:t>
            </a:r>
            <a:r>
              <a:rPr lang="en-US" altLang="ko-KR" sz="1100" dirty="0">
                <a:solidFill>
                  <a:schemeClr val="tx1"/>
                </a:solidFill>
                <a:latin typeface="Courier New" panose="02070309020205020404" pitchFamily="49" charset="0"/>
                <a:cs typeface="Courier New" panose="02070309020205020404" pitchFamily="49" charset="0"/>
              </a:rPr>
              <a:t>(cortex, crop = FALSE, label = TRUE, </a:t>
            </a:r>
            <a:r>
              <a:rPr lang="en-US" altLang="ko-KR" sz="1100" dirty="0" err="1">
                <a:solidFill>
                  <a:schemeClr val="tx1"/>
                </a:solidFill>
                <a:latin typeface="Courier New" panose="02070309020205020404" pitchFamily="49" charset="0"/>
                <a:cs typeface="Courier New" panose="02070309020205020404" pitchFamily="49" charset="0"/>
              </a:rPr>
              <a:t>pt.size.factor</a:t>
            </a:r>
            <a:r>
              <a:rPr lang="en-US" altLang="ko-KR" sz="1100" dirty="0">
                <a:solidFill>
                  <a:schemeClr val="tx1"/>
                </a:solidFill>
                <a:latin typeface="Courier New" panose="02070309020205020404" pitchFamily="49" charset="0"/>
                <a:cs typeface="Courier New" panose="02070309020205020404" pitchFamily="49" charset="0"/>
              </a:rPr>
              <a:t> = 1, </a:t>
            </a:r>
            <a:r>
              <a:rPr lang="en-US" altLang="ko-KR" sz="1100" dirty="0" err="1">
                <a:solidFill>
                  <a:schemeClr val="tx1"/>
                </a:solidFill>
                <a:latin typeface="Courier New" panose="02070309020205020404" pitchFamily="49" charset="0"/>
                <a:cs typeface="Courier New" panose="02070309020205020404" pitchFamily="49" charset="0"/>
              </a:rPr>
              <a:t>label.size</a:t>
            </a:r>
            <a:r>
              <a:rPr lang="en-US" altLang="ko-KR" sz="1100" dirty="0">
                <a:solidFill>
                  <a:schemeClr val="tx1"/>
                </a:solidFill>
                <a:latin typeface="Courier New" panose="02070309020205020404" pitchFamily="49" charset="0"/>
                <a:cs typeface="Courier New" panose="02070309020205020404" pitchFamily="49" charset="0"/>
              </a:rPr>
              <a:t> = 3)</a:t>
            </a:r>
          </a:p>
          <a:p>
            <a:r>
              <a:rPr lang="en-US" altLang="ko-KR" sz="900" dirty="0">
                <a:solidFill>
                  <a:schemeClr val="tx1"/>
                </a:solidFill>
                <a:latin typeface="Arial" panose="020B0604020202020204" pitchFamily="34" charset="0"/>
                <a:cs typeface="Arial" panose="020B0604020202020204" pitchFamily="34" charset="0"/>
              </a:rPr>
              <a:t># We merge two plots</a:t>
            </a:r>
          </a:p>
          <a:p>
            <a:r>
              <a:rPr lang="en-US" altLang="ko-KR" sz="1100" dirty="0">
                <a:solidFill>
                  <a:schemeClr val="tx1"/>
                </a:solidFill>
                <a:latin typeface="Courier New" panose="02070309020205020404" pitchFamily="49" charset="0"/>
                <a:cs typeface="Courier New" panose="02070309020205020404" pitchFamily="49" charset="0"/>
              </a:rPr>
              <a:t>p1 + p2</a:t>
            </a:r>
          </a:p>
          <a:p>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1100" dirty="0">
                <a:solidFill>
                  <a:schemeClr val="tx1"/>
                </a:solidFill>
                <a:latin typeface="Courier New" panose="02070309020205020404" pitchFamily="49" charset="0"/>
                <a:cs typeface="Courier New" panose="02070309020205020404" pitchFamily="49" charset="0"/>
              </a:rPr>
              <a:t>cortex = </a:t>
            </a:r>
            <a:r>
              <a:rPr lang="en-US" altLang="ko-KR" sz="1100" dirty="0" err="1">
                <a:solidFill>
                  <a:schemeClr val="tx1"/>
                </a:solidFill>
                <a:latin typeface="Courier New" panose="02070309020205020404" pitchFamily="49" charset="0"/>
                <a:cs typeface="Courier New" panose="02070309020205020404" pitchFamily="49" charset="0"/>
              </a:rPr>
              <a:t>SCTransform</a:t>
            </a:r>
            <a:r>
              <a:rPr lang="en-US" altLang="ko-KR" sz="1100" dirty="0">
                <a:solidFill>
                  <a:schemeClr val="tx1"/>
                </a:solidFill>
                <a:latin typeface="Courier New" panose="02070309020205020404" pitchFamily="49" charset="0"/>
                <a:cs typeface="Courier New" panose="02070309020205020404" pitchFamily="49" charset="0"/>
              </a:rPr>
              <a:t>(cortex, assay = "Spatial", verbose = FALSE) %&gt;%  </a:t>
            </a:r>
            <a:r>
              <a:rPr lang="en-US" altLang="ko-KR" sz="1100" dirty="0" err="1">
                <a:solidFill>
                  <a:schemeClr val="tx1"/>
                </a:solidFill>
                <a:latin typeface="Courier New" panose="02070309020205020404" pitchFamily="49" charset="0"/>
                <a:cs typeface="Courier New" panose="02070309020205020404" pitchFamily="49" charset="0"/>
              </a:rPr>
              <a:t>RunPCA</a:t>
            </a:r>
            <a:r>
              <a:rPr lang="en-US" altLang="ko-KR" sz="1100" dirty="0">
                <a:solidFill>
                  <a:schemeClr val="tx1"/>
                </a:solidFill>
                <a:latin typeface="Courier New" panose="02070309020205020404" pitchFamily="49" charset="0"/>
                <a:cs typeface="Courier New" panose="02070309020205020404" pitchFamily="49" charset="0"/>
              </a:rPr>
              <a:t>(verbose = FALSE)</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100" dirty="0" err="1">
                <a:solidFill>
                  <a:schemeClr val="tx1"/>
                </a:solidFill>
                <a:latin typeface="Courier New" panose="02070309020205020404" pitchFamily="49" charset="0"/>
                <a:cs typeface="Courier New" panose="02070309020205020404" pitchFamily="49" charset="0"/>
              </a:rPr>
              <a:t>saveRDS</a:t>
            </a:r>
            <a:r>
              <a:rPr lang="en-US" altLang="ko-KR" sz="1100" dirty="0">
                <a:solidFill>
                  <a:schemeClr val="tx1"/>
                </a:solidFill>
                <a:latin typeface="Courier New" panose="02070309020205020404" pitchFamily="49" charset="0"/>
                <a:cs typeface="Courier New" panose="02070309020205020404" pitchFamily="49" charset="0"/>
              </a:rPr>
              <a:t>(cortex, "./</a:t>
            </a:r>
            <a:r>
              <a:rPr lang="en-US" altLang="ko-KR" sz="1100" dirty="0" err="1">
                <a:solidFill>
                  <a:schemeClr val="tx1"/>
                </a:solidFill>
                <a:latin typeface="Courier New" panose="02070309020205020404" pitchFamily="49" charset="0"/>
                <a:cs typeface="Courier New" panose="02070309020205020404" pitchFamily="49" charset="0"/>
              </a:rPr>
              <a:t>KOGO_visium_cortex_processed.rds</a:t>
            </a:r>
            <a:r>
              <a:rPr lang="en-US" altLang="ko-KR" sz="1100" dirty="0">
                <a:solidFill>
                  <a:schemeClr val="tx1"/>
                </a:solidFill>
                <a:latin typeface="Courier New" panose="02070309020205020404" pitchFamily="49" charset="0"/>
                <a:cs typeface="Courier New" panose="02070309020205020404" pitchFamily="49" charset="0"/>
              </a:rPr>
              <a:t>")</a:t>
            </a:r>
          </a:p>
        </p:txBody>
      </p:sp>
      <p:pic>
        <p:nvPicPr>
          <p:cNvPr id="8" name="그림 8">
            <a:extLst>
              <a:ext uri="{FF2B5EF4-FFF2-40B4-BE49-F238E27FC236}">
                <a16:creationId xmlns:a16="http://schemas.microsoft.com/office/drawing/2014/main" id="{5994A488-5ADC-0584-F074-BB3D72491C68}"/>
              </a:ext>
            </a:extLst>
          </p:cNvPr>
          <p:cNvPicPr>
            <a:picLocks noChangeAspect="1"/>
          </p:cNvPicPr>
          <p:nvPr/>
        </p:nvPicPr>
        <p:blipFill>
          <a:blip r:embed="rId2"/>
          <a:stretch>
            <a:fillRect/>
          </a:stretch>
        </p:blipFill>
        <p:spPr>
          <a:xfrm>
            <a:off x="3377329" y="4232576"/>
            <a:ext cx="5437341" cy="2066322"/>
          </a:xfrm>
          <a:prstGeom prst="rect">
            <a:avLst/>
          </a:prstGeom>
        </p:spPr>
      </p:pic>
      <p:sp>
        <p:nvSpPr>
          <p:cNvPr id="9" name="TextBox 8">
            <a:extLst>
              <a:ext uri="{FF2B5EF4-FFF2-40B4-BE49-F238E27FC236}">
                <a16:creationId xmlns:a16="http://schemas.microsoft.com/office/drawing/2014/main" id="{887CF8D7-28C8-90E7-219E-7B055CB25B7D}"/>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061128C-674F-B39E-2686-932A318F39CF}"/>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99C9421-569F-2B9D-4695-A3EBC3860402}"/>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0C05CE9-B557-CBC4-4080-850C7CE3EA60}"/>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8B9568DD-87B0-580E-AB7D-CE5894E77635}"/>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FF6CD34-9D4F-5CD3-CB06-0FF4FD3871A5}"/>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15E19ADA-AEB8-DD58-95DD-49B81B359736}"/>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1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6ECF-1A4D-78B8-5989-49DD056434E4}"/>
              </a:ext>
            </a:extLst>
          </p:cNvPr>
          <p:cNvSpPr>
            <a:spLocks noGrp="1"/>
          </p:cNvSpPr>
          <p:nvPr>
            <p:ph type="title"/>
          </p:nvPr>
        </p:nvSpPr>
        <p:spPr/>
        <p:txBody>
          <a:bodyPr>
            <a:normAutofit fontScale="90000"/>
          </a:bodyPr>
          <a:lstStyle/>
          <a:p>
            <a:r>
              <a:rPr lang="en-KR" dirty="0"/>
              <a:t>Integrate single cell and visium spatial gene expression data</a:t>
            </a:r>
          </a:p>
        </p:txBody>
      </p:sp>
      <p:sp>
        <p:nvSpPr>
          <p:cNvPr id="4" name="Date Placeholder 3">
            <a:extLst>
              <a:ext uri="{FF2B5EF4-FFF2-40B4-BE49-F238E27FC236}">
                <a16:creationId xmlns:a16="http://schemas.microsoft.com/office/drawing/2014/main" id="{090BDB59-6F66-46F6-52EA-D9CACAFDD8CC}"/>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1685BBD-3DB4-338D-A807-B8F9A527FC9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B20073B7-5DFD-6C2B-7B14-87430A3E4E77}"/>
              </a:ext>
            </a:extLst>
          </p:cNvPr>
          <p:cNvSpPr>
            <a:spLocks noGrp="1"/>
          </p:cNvSpPr>
          <p:nvPr>
            <p:ph type="sldNum" sz="quarter" idx="12"/>
          </p:nvPr>
        </p:nvSpPr>
        <p:spPr/>
        <p:txBody>
          <a:bodyPr/>
          <a:lstStyle/>
          <a:p>
            <a:fld id="{11828C5E-8CE4-D747-8F0F-AA7D410D5DC1}" type="slidenum">
              <a:rPr lang="en-KR" smtClean="0"/>
              <a:pPr/>
              <a:t>35</a:t>
            </a:fld>
            <a:endParaRPr lang="en-KR" dirty="0"/>
          </a:p>
        </p:txBody>
      </p:sp>
      <p:sp>
        <p:nvSpPr>
          <p:cNvPr id="7" name="TextBox 6">
            <a:extLst>
              <a:ext uri="{FF2B5EF4-FFF2-40B4-BE49-F238E27FC236}">
                <a16:creationId xmlns:a16="http://schemas.microsoft.com/office/drawing/2014/main" id="{6F11CDE7-3800-BF86-130F-5763853DAFA1}"/>
              </a:ext>
            </a:extLst>
          </p:cNvPr>
          <p:cNvSpPr txBox="1"/>
          <p:nvPr/>
        </p:nvSpPr>
        <p:spPr>
          <a:xfrm>
            <a:off x="2707640" y="5903726"/>
            <a:ext cx="5445760" cy="207749"/>
          </a:xfrm>
          <a:prstGeom prst="rect">
            <a:avLst/>
          </a:prstGeom>
          <a:noFill/>
        </p:spPr>
        <p:txBody>
          <a:bodyPr wrap="square">
            <a:spAutoFit/>
          </a:bodyPr>
          <a:lstStyle/>
          <a:p>
            <a:r>
              <a:rPr lang="en-US" altLang="ko-Kore-US" sz="750" dirty="0">
                <a:solidFill>
                  <a:schemeClr val="tx1">
                    <a:lumMod val="50000"/>
                    <a:lumOff val="50000"/>
                  </a:schemeClr>
                </a:solidFill>
                <a:latin typeface="Arial" panose="020B0604020202020204" pitchFamily="34" charset="0"/>
                <a:cs typeface="Arial" panose="020B0604020202020204" pitchFamily="34" charset="0"/>
              </a:rPr>
              <a:t>https://www.10xgenomics.com/resources/analysis-guides/integrating-single-cell-and-</a:t>
            </a:r>
            <a:r>
              <a:rPr lang="en-US" altLang="ko-Kore-US" sz="750" dirty="0" err="1">
                <a:solidFill>
                  <a:schemeClr val="tx1">
                    <a:lumMod val="50000"/>
                    <a:lumOff val="50000"/>
                  </a:schemeClr>
                </a:solidFill>
                <a:latin typeface="Arial" panose="020B0604020202020204" pitchFamily="34" charset="0"/>
                <a:cs typeface="Arial" panose="020B0604020202020204" pitchFamily="34" charset="0"/>
              </a:rPr>
              <a:t>visium</a:t>
            </a:r>
            <a:r>
              <a:rPr lang="en-US" altLang="ko-Kore-US" sz="750" dirty="0">
                <a:solidFill>
                  <a:schemeClr val="tx1">
                    <a:lumMod val="50000"/>
                    <a:lumOff val="50000"/>
                  </a:schemeClr>
                </a:solidFill>
                <a:latin typeface="Arial" panose="020B0604020202020204" pitchFamily="34" charset="0"/>
                <a:cs typeface="Arial" panose="020B0604020202020204" pitchFamily="34" charset="0"/>
              </a:rPr>
              <a:t>-spatial-gene-expression-data</a:t>
            </a:r>
            <a:endParaRPr lang="ko-Kore-US" altLang="en-US" sz="75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6BEDB03-5FDC-895B-6FB7-2FF77003B042}"/>
              </a:ext>
            </a:extLst>
          </p:cNvPr>
          <p:cNvPicPr>
            <a:picLocks noChangeAspect="1"/>
          </p:cNvPicPr>
          <p:nvPr/>
        </p:nvPicPr>
        <p:blipFill>
          <a:blip r:embed="rId2"/>
          <a:stretch>
            <a:fillRect/>
          </a:stretch>
        </p:blipFill>
        <p:spPr>
          <a:xfrm>
            <a:off x="2739529" y="3950463"/>
            <a:ext cx="6712941" cy="1953263"/>
          </a:xfrm>
          <a:prstGeom prst="rect">
            <a:avLst/>
          </a:prstGeom>
        </p:spPr>
      </p:pic>
      <p:sp>
        <p:nvSpPr>
          <p:cNvPr id="9" name="직사각형 5">
            <a:extLst>
              <a:ext uri="{FF2B5EF4-FFF2-40B4-BE49-F238E27FC236}">
                <a16:creationId xmlns:a16="http://schemas.microsoft.com/office/drawing/2014/main" id="{83A96BC4-6925-9F97-CDAB-7986A7ECF0D6}"/>
              </a:ext>
            </a:extLst>
          </p:cNvPr>
          <p:cNvSpPr/>
          <p:nvPr/>
        </p:nvSpPr>
        <p:spPr>
          <a:xfrm>
            <a:off x="2126455" y="1603966"/>
            <a:ext cx="7939088" cy="2236422"/>
          </a:xfrm>
          <a:prstGeom prst="rect">
            <a:avLst/>
          </a:prstGeom>
          <a:solidFill>
            <a:schemeClr val="bg2">
              <a:lumMod val="9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Arial" panose="020B0604020202020204" pitchFamily="34" charset="0"/>
                <a:cs typeface="Arial" panose="020B0604020202020204" pitchFamily="34" charset="0"/>
              </a:rPr>
              <a:t>Elucidate spatiality in single cell data and improve resolution in </a:t>
            </a:r>
            <a:r>
              <a:rPr lang="en-US" altLang="ko-KR" sz="1600" b="1" dirty="0" err="1">
                <a:solidFill>
                  <a:schemeClr val="tx1"/>
                </a:solidFill>
                <a:latin typeface="Arial" panose="020B0604020202020204" pitchFamily="34" charset="0"/>
                <a:cs typeface="Arial" panose="020B0604020202020204" pitchFamily="34" charset="0"/>
              </a:rPr>
              <a:t>Visium</a:t>
            </a:r>
            <a:r>
              <a:rPr lang="en-US" altLang="ko-KR" sz="1600" b="1" dirty="0">
                <a:solidFill>
                  <a:schemeClr val="tx1"/>
                </a:solidFill>
                <a:latin typeface="Arial" panose="020B0604020202020204" pitchFamily="34" charset="0"/>
                <a:cs typeface="Arial" panose="020B0604020202020204" pitchFamily="34" charset="0"/>
              </a:rPr>
              <a:t> data</a:t>
            </a:r>
          </a:p>
          <a:p>
            <a:endParaRPr lang="en-US" altLang="ko-KR" sz="1500" dirty="0">
              <a:solidFill>
                <a:schemeClr val="tx1"/>
              </a:solidFill>
              <a:latin typeface="Arial" panose="020B0604020202020204" pitchFamily="34" charset="0"/>
              <a:cs typeface="Arial" panose="020B0604020202020204" pitchFamily="34" charset="0"/>
            </a:endParaRPr>
          </a:p>
          <a:p>
            <a:r>
              <a:rPr lang="en-US" altLang="ko-KR" sz="1500" b="1" dirty="0">
                <a:solidFill>
                  <a:schemeClr val="tx1"/>
                </a:solidFill>
                <a:latin typeface="Arial" panose="020B0604020202020204" pitchFamily="34" charset="0"/>
                <a:cs typeface="Arial" panose="020B0604020202020204" pitchFamily="34" charset="0"/>
              </a:rPr>
              <a:t>Problem</a:t>
            </a:r>
          </a:p>
          <a:p>
            <a:r>
              <a:rPr lang="en-US" altLang="ko-KR" sz="1200" dirty="0">
                <a:solidFill>
                  <a:schemeClr val="tx1"/>
                </a:solidFill>
                <a:latin typeface="Arial" panose="020B0604020202020204" pitchFamily="34" charset="0"/>
                <a:cs typeface="Arial" panose="020B0604020202020204" pitchFamily="34" charset="0"/>
              </a:rPr>
              <a:t>Single Cell </a:t>
            </a:r>
            <a:r>
              <a:rPr lang="en-US" altLang="ko-KR" sz="1200" dirty="0" err="1">
                <a:solidFill>
                  <a:schemeClr val="tx1"/>
                </a:solidFill>
                <a:latin typeface="Arial" panose="020B0604020202020204" pitchFamily="34" charset="0"/>
                <a:cs typeface="Arial" panose="020B0604020202020204" pitchFamily="34" charset="0"/>
              </a:rPr>
              <a:t>RNAseq</a:t>
            </a:r>
            <a:r>
              <a:rPr lang="en-US" altLang="ko-KR" sz="1200" dirty="0">
                <a:solidFill>
                  <a:schemeClr val="tx1"/>
                </a:solidFill>
                <a:latin typeface="Arial" panose="020B0604020202020204" pitchFamily="34" charset="0"/>
                <a:cs typeface="Arial" panose="020B0604020202020204" pitchFamily="34" charset="0"/>
              </a:rPr>
              <a:t> methods resolve gene expression at the single cell level, but lose the spatial context.</a:t>
            </a:r>
          </a:p>
          <a:p>
            <a:r>
              <a:rPr lang="en-US" altLang="ko-KR" sz="1200" dirty="0" err="1">
                <a:solidFill>
                  <a:schemeClr val="tx1"/>
                </a:solidFill>
                <a:latin typeface="Arial" panose="020B0604020202020204" pitchFamily="34" charset="0"/>
                <a:cs typeface="Arial" panose="020B0604020202020204" pitchFamily="34" charset="0"/>
              </a:rPr>
              <a:t>Visium</a:t>
            </a:r>
            <a:r>
              <a:rPr lang="en-US" altLang="ko-KR" sz="1200" dirty="0">
                <a:solidFill>
                  <a:schemeClr val="tx1"/>
                </a:solidFill>
                <a:latin typeface="Arial" panose="020B0604020202020204" pitchFamily="34" charset="0"/>
                <a:cs typeface="Arial" panose="020B0604020202020204" pitchFamily="34" charset="0"/>
              </a:rPr>
              <a:t> spatial gene expression maintains spatial information, but the resolution of each spot is limited (1-10 cells).</a:t>
            </a:r>
          </a:p>
          <a:p>
            <a:endParaRPr lang="en-US" altLang="ko-KR" sz="1500" dirty="0">
              <a:solidFill>
                <a:schemeClr val="tx1"/>
              </a:solidFill>
              <a:latin typeface="Arial" panose="020B0604020202020204" pitchFamily="34" charset="0"/>
              <a:cs typeface="Arial" panose="020B0604020202020204" pitchFamily="34" charset="0"/>
            </a:endParaRPr>
          </a:p>
          <a:p>
            <a:r>
              <a:rPr lang="en-US" altLang="ko-KR" sz="1500" b="1" dirty="0">
                <a:solidFill>
                  <a:schemeClr val="tx1"/>
                </a:solidFill>
                <a:latin typeface="Arial" panose="020B0604020202020204" pitchFamily="34" charset="0"/>
                <a:cs typeface="Arial" panose="020B0604020202020204" pitchFamily="34" charset="0"/>
              </a:rPr>
              <a:t>Solution</a:t>
            </a:r>
          </a:p>
          <a:p>
            <a:r>
              <a:rPr lang="en-US" altLang="ko-KR" sz="1200" dirty="0">
                <a:solidFill>
                  <a:schemeClr val="tx1"/>
                </a:solidFill>
                <a:latin typeface="Arial" panose="020B0604020202020204" pitchFamily="34" charset="0"/>
                <a:cs typeface="Arial" panose="020B0604020202020204" pitchFamily="34" charset="0"/>
              </a:rPr>
              <a:t>- Deconvolution (Identify the cell types and their relative proportions contributing to a spot)</a:t>
            </a:r>
          </a:p>
          <a:p>
            <a:r>
              <a:rPr lang="en-US" altLang="ko-KR" sz="1200" dirty="0">
                <a:solidFill>
                  <a:schemeClr val="tx1"/>
                </a:solidFill>
                <a:latin typeface="Arial" panose="020B0604020202020204" pitchFamily="34" charset="0"/>
                <a:cs typeface="Arial" panose="020B0604020202020204" pitchFamily="34" charset="0"/>
              </a:rPr>
              <a:t>- Mapping (Assign the most likely dominant cell type to a spot)</a:t>
            </a:r>
          </a:p>
        </p:txBody>
      </p:sp>
      <p:sp>
        <p:nvSpPr>
          <p:cNvPr id="17" name="TextBox 16">
            <a:extLst>
              <a:ext uri="{FF2B5EF4-FFF2-40B4-BE49-F238E27FC236}">
                <a16:creationId xmlns:a16="http://schemas.microsoft.com/office/drawing/2014/main" id="{AABF404F-107A-0431-883A-11D65545E7E7}"/>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C2E8708-5E23-3CBC-5020-33777276113B}"/>
              </a:ext>
            </a:extLst>
          </p:cNvPr>
          <p:cNvSpPr txBox="1"/>
          <p:nvPr/>
        </p:nvSpPr>
        <p:spPr>
          <a:xfrm>
            <a:off x="3657453" y="-5253"/>
            <a:ext cx="2319866"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94947B8-AB4C-748F-13AF-90C2008DA6BF}"/>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4AFB912C-69FD-2613-E835-F204B04DC097}"/>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78651540-7729-59F6-5DB3-6A077507B55C}"/>
              </a:ext>
            </a:extLst>
          </p:cNvPr>
          <p:cNvCxnSpPr>
            <a:cxnSpLocks/>
            <a:stCxn id="17" idx="3"/>
            <a:endCxn id="18"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00BB9030-876E-31D5-3FE5-2DDAF7CA9C7D}"/>
              </a:ext>
            </a:extLst>
          </p:cNvPr>
          <p:cNvCxnSpPr>
            <a:cxnSpLocks/>
            <a:stCxn id="19" idx="3"/>
            <a:endCxn id="20"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223EAB-639A-04CA-36C0-8138968300D1}"/>
              </a:ext>
            </a:extLst>
          </p:cNvPr>
          <p:cNvCxnSpPr>
            <a:cxnSpLocks/>
            <a:stCxn id="18" idx="3"/>
            <a:endCxn id="19" idx="1"/>
          </p:cNvCxnSpPr>
          <p:nvPr/>
        </p:nvCxnSpPr>
        <p:spPr>
          <a:xfrm>
            <a:off x="5977319" y="117858"/>
            <a:ext cx="1739249"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117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F574-D3DB-034B-B3B8-16B156B5AF32}"/>
              </a:ext>
            </a:extLst>
          </p:cNvPr>
          <p:cNvSpPr>
            <a:spLocks noGrp="1"/>
          </p:cNvSpPr>
          <p:nvPr>
            <p:ph type="title"/>
          </p:nvPr>
        </p:nvSpPr>
        <p:spPr/>
        <p:txBody>
          <a:bodyPr>
            <a:normAutofit/>
          </a:bodyPr>
          <a:lstStyle/>
          <a:p>
            <a:r>
              <a:rPr lang="en-KR" dirty="0"/>
              <a:t>Load reference single cell data</a:t>
            </a:r>
          </a:p>
        </p:txBody>
      </p:sp>
      <p:sp>
        <p:nvSpPr>
          <p:cNvPr id="4" name="Date Placeholder 3">
            <a:extLst>
              <a:ext uri="{FF2B5EF4-FFF2-40B4-BE49-F238E27FC236}">
                <a16:creationId xmlns:a16="http://schemas.microsoft.com/office/drawing/2014/main" id="{668AA2A9-FE29-9AD5-B26B-410B31827D5A}"/>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C234E72-C252-5642-5C77-DB9305B1F88D}"/>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307E2D1D-A1BC-1319-24C5-21DCBEF67B2D}"/>
              </a:ext>
            </a:extLst>
          </p:cNvPr>
          <p:cNvSpPr>
            <a:spLocks noGrp="1"/>
          </p:cNvSpPr>
          <p:nvPr>
            <p:ph type="sldNum" sz="quarter" idx="12"/>
          </p:nvPr>
        </p:nvSpPr>
        <p:spPr/>
        <p:txBody>
          <a:bodyPr/>
          <a:lstStyle/>
          <a:p>
            <a:fld id="{11828C5E-8CE4-D747-8F0F-AA7D410D5DC1}" type="slidenum">
              <a:rPr lang="en-KR" smtClean="0"/>
              <a:pPr/>
              <a:t>36</a:t>
            </a:fld>
            <a:endParaRPr lang="en-KR" dirty="0"/>
          </a:p>
        </p:txBody>
      </p:sp>
      <p:sp>
        <p:nvSpPr>
          <p:cNvPr id="7" name="직사각형 5">
            <a:extLst>
              <a:ext uri="{FF2B5EF4-FFF2-40B4-BE49-F238E27FC236}">
                <a16:creationId xmlns:a16="http://schemas.microsoft.com/office/drawing/2014/main" id="{A6DC62F1-D0B0-E460-2E8D-3D9C2A190098}"/>
              </a:ext>
            </a:extLst>
          </p:cNvPr>
          <p:cNvSpPr/>
          <p:nvPr/>
        </p:nvSpPr>
        <p:spPr>
          <a:xfrm>
            <a:off x="695325" y="1592263"/>
            <a:ext cx="10801350" cy="157447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KOGO_sc_allen_cortex.rds</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SCTransform</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ncells</a:t>
            </a:r>
            <a:r>
              <a:rPr lang="en-US" altLang="ko-KR" sz="1500" dirty="0">
                <a:solidFill>
                  <a:schemeClr val="tx1"/>
                </a:solidFill>
                <a:latin typeface="Courier New" panose="02070309020205020404" pitchFamily="49" charset="0"/>
                <a:cs typeface="Courier New" panose="02070309020205020404" pitchFamily="49" charset="0"/>
              </a:rPr>
              <a:t> = 3000, verbose = FALSE) %&gt;% 				</a:t>
            </a:r>
            <a:r>
              <a:rPr lang="en-US" altLang="ko-KR" sz="1500" dirty="0" err="1">
                <a:solidFill>
                  <a:schemeClr val="tx1"/>
                </a:solidFill>
                <a:latin typeface="Courier New" panose="02070309020205020404" pitchFamily="49" charset="0"/>
                <a:cs typeface="Courier New" panose="02070309020205020404" pitchFamily="49" charset="0"/>
              </a:rPr>
              <a:t>RunPCA</a:t>
            </a:r>
            <a:r>
              <a:rPr lang="en-US" altLang="ko-KR" sz="1500" dirty="0">
                <a:solidFill>
                  <a:schemeClr val="tx1"/>
                </a:solidFill>
                <a:latin typeface="Courier New" panose="02070309020205020404" pitchFamily="49" charset="0"/>
                <a:cs typeface="Courier New" panose="02070309020205020404" pitchFamily="49" charset="0"/>
              </a:rPr>
              <a:t>(verbose = FALSE) %&gt;% </a:t>
            </a:r>
            <a:r>
              <a:rPr lang="en-US" altLang="ko-KR" sz="1500" dirty="0" err="1">
                <a:solidFill>
                  <a:schemeClr val="tx1"/>
                </a:solidFill>
                <a:latin typeface="Courier New" panose="02070309020205020404" pitchFamily="49" charset="0"/>
                <a:cs typeface="Courier New" panose="02070309020205020404" pitchFamily="49" charset="0"/>
              </a:rPr>
              <a:t>RunUMAP</a:t>
            </a:r>
            <a:r>
              <a:rPr lang="en-US" altLang="ko-KR" sz="1500" dirty="0">
                <a:solidFill>
                  <a:schemeClr val="tx1"/>
                </a:solidFill>
                <a:latin typeface="Courier New" panose="02070309020205020404" pitchFamily="49" charset="0"/>
                <a:cs typeface="Courier New" panose="02070309020205020404" pitchFamily="49" charset="0"/>
              </a:rPr>
              <a:t>(dims = 1:30)</a:t>
            </a:r>
          </a:p>
          <a:p>
            <a:r>
              <a:rPr lang="en-US" altLang="ko-KR" sz="1500" dirty="0" err="1">
                <a:solidFill>
                  <a:schemeClr val="tx1"/>
                </a:solidFill>
                <a:latin typeface="Courier New" panose="02070309020205020404" pitchFamily="49" charset="0"/>
                <a:cs typeface="Courier New" panose="02070309020205020404" pitchFamily="49" charset="0"/>
              </a:rPr>
              <a:t>allen_reference</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DimPlot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group.by</a:t>
            </a:r>
            <a:r>
              <a:rPr lang="en-US" altLang="ko-KR" sz="1500" dirty="0">
                <a:solidFill>
                  <a:schemeClr val="tx1"/>
                </a:solidFill>
                <a:latin typeface="Courier New" panose="02070309020205020404" pitchFamily="49" charset="0"/>
                <a:cs typeface="Courier New" panose="02070309020205020404" pitchFamily="49" charset="0"/>
              </a:rPr>
              <a:t> = "subclass", label = TRUE)</a:t>
            </a:r>
          </a:p>
        </p:txBody>
      </p:sp>
      <p:pic>
        <p:nvPicPr>
          <p:cNvPr id="8" name="그림 9">
            <a:extLst>
              <a:ext uri="{FF2B5EF4-FFF2-40B4-BE49-F238E27FC236}">
                <a16:creationId xmlns:a16="http://schemas.microsoft.com/office/drawing/2014/main" id="{78EF40B7-B1C4-9A09-8CB8-54449F9563C8}"/>
              </a:ext>
            </a:extLst>
          </p:cNvPr>
          <p:cNvPicPr>
            <a:picLocks noChangeAspect="1"/>
          </p:cNvPicPr>
          <p:nvPr/>
        </p:nvPicPr>
        <p:blipFill>
          <a:blip r:embed="rId2"/>
          <a:stretch>
            <a:fillRect/>
          </a:stretch>
        </p:blipFill>
        <p:spPr>
          <a:xfrm>
            <a:off x="704373" y="3441357"/>
            <a:ext cx="5297664" cy="1266568"/>
          </a:xfrm>
          <a:prstGeom prst="rect">
            <a:avLst/>
          </a:prstGeom>
        </p:spPr>
      </p:pic>
      <p:pic>
        <p:nvPicPr>
          <p:cNvPr id="9" name="그림 10">
            <a:extLst>
              <a:ext uri="{FF2B5EF4-FFF2-40B4-BE49-F238E27FC236}">
                <a16:creationId xmlns:a16="http://schemas.microsoft.com/office/drawing/2014/main" id="{1CA83B30-CD95-F4FF-36CE-6598342E0AAA}"/>
              </a:ext>
            </a:extLst>
          </p:cNvPr>
          <p:cNvPicPr>
            <a:picLocks noChangeAspect="1"/>
          </p:cNvPicPr>
          <p:nvPr/>
        </p:nvPicPr>
        <p:blipFill>
          <a:blip r:embed="rId3"/>
          <a:stretch>
            <a:fillRect/>
          </a:stretch>
        </p:blipFill>
        <p:spPr>
          <a:xfrm>
            <a:off x="6096000" y="3441357"/>
            <a:ext cx="3974757" cy="2986415"/>
          </a:xfrm>
          <a:prstGeom prst="rect">
            <a:avLst/>
          </a:prstGeom>
        </p:spPr>
      </p:pic>
      <p:sp>
        <p:nvSpPr>
          <p:cNvPr id="17" name="TextBox 16">
            <a:extLst>
              <a:ext uri="{FF2B5EF4-FFF2-40B4-BE49-F238E27FC236}">
                <a16:creationId xmlns:a16="http://schemas.microsoft.com/office/drawing/2014/main" id="{79B5F570-B189-71E6-1C47-1E421FE0CF3F}"/>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5D4BA7E-73E4-5D51-589E-5EC512B4D0A5}"/>
              </a:ext>
            </a:extLst>
          </p:cNvPr>
          <p:cNvSpPr txBox="1"/>
          <p:nvPr/>
        </p:nvSpPr>
        <p:spPr>
          <a:xfrm>
            <a:off x="3657453" y="-5253"/>
            <a:ext cx="2319866"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D360C88-9319-2F64-992C-7D079B0F3C6F}"/>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E9829DB-0F4D-9FFC-E571-1C7426762759}"/>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2B54763C-8BA2-A25E-631D-DA1F24C1D9BA}"/>
              </a:ext>
            </a:extLst>
          </p:cNvPr>
          <p:cNvCxnSpPr>
            <a:cxnSpLocks/>
            <a:stCxn id="17" idx="3"/>
            <a:endCxn id="18"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9E0F2D52-3415-C979-C707-34CC0143D109}"/>
              </a:ext>
            </a:extLst>
          </p:cNvPr>
          <p:cNvCxnSpPr>
            <a:cxnSpLocks/>
            <a:stCxn id="19" idx="3"/>
            <a:endCxn id="20"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876787-D165-B2A5-A579-4E3D7B195387}"/>
              </a:ext>
            </a:extLst>
          </p:cNvPr>
          <p:cNvCxnSpPr>
            <a:cxnSpLocks/>
            <a:stCxn id="18" idx="3"/>
            <a:endCxn id="19" idx="1"/>
          </p:cNvCxnSpPr>
          <p:nvPr/>
        </p:nvCxnSpPr>
        <p:spPr>
          <a:xfrm>
            <a:off x="5977319" y="117858"/>
            <a:ext cx="1739249"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676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2F40-55A5-700C-57A2-1657546449C0}"/>
              </a:ext>
            </a:extLst>
          </p:cNvPr>
          <p:cNvSpPr>
            <a:spLocks noGrp="1"/>
          </p:cNvSpPr>
          <p:nvPr>
            <p:ph type="title"/>
          </p:nvPr>
        </p:nvSpPr>
        <p:spPr/>
        <p:txBody>
          <a:bodyPr>
            <a:normAutofit/>
          </a:bodyPr>
          <a:lstStyle/>
          <a:p>
            <a:r>
              <a:rPr lang="en-KR" dirty="0"/>
              <a:t>Find TransferAnchors</a:t>
            </a:r>
          </a:p>
        </p:txBody>
      </p:sp>
      <p:sp>
        <p:nvSpPr>
          <p:cNvPr id="4" name="Date Placeholder 3">
            <a:extLst>
              <a:ext uri="{FF2B5EF4-FFF2-40B4-BE49-F238E27FC236}">
                <a16:creationId xmlns:a16="http://schemas.microsoft.com/office/drawing/2014/main" id="{C08AF246-ECF3-100A-78EA-611B9975038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3D4F240F-D78F-FDA3-C413-EF546C74193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527E3265-9A36-BA32-C707-1B9709FE4019}"/>
              </a:ext>
            </a:extLst>
          </p:cNvPr>
          <p:cNvSpPr>
            <a:spLocks noGrp="1"/>
          </p:cNvSpPr>
          <p:nvPr>
            <p:ph type="sldNum" sz="quarter" idx="12"/>
          </p:nvPr>
        </p:nvSpPr>
        <p:spPr/>
        <p:txBody>
          <a:bodyPr/>
          <a:lstStyle/>
          <a:p>
            <a:fld id="{11828C5E-8CE4-D747-8F0F-AA7D410D5DC1}" type="slidenum">
              <a:rPr lang="en-KR" smtClean="0"/>
              <a:pPr/>
              <a:t>37</a:t>
            </a:fld>
            <a:endParaRPr lang="en-KR" dirty="0"/>
          </a:p>
        </p:txBody>
      </p:sp>
      <p:sp>
        <p:nvSpPr>
          <p:cNvPr id="7" name="직사각형 5">
            <a:extLst>
              <a:ext uri="{FF2B5EF4-FFF2-40B4-BE49-F238E27FC236}">
                <a16:creationId xmlns:a16="http://schemas.microsoft.com/office/drawing/2014/main" id="{EC8C4241-B49F-8EDF-0755-C1BA2F1A0F71}"/>
              </a:ext>
            </a:extLst>
          </p:cNvPr>
          <p:cNvSpPr/>
          <p:nvPr/>
        </p:nvSpPr>
        <p:spPr>
          <a:xfrm>
            <a:off x="695325" y="1592263"/>
            <a:ext cx="10801350" cy="181589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anchors: cross-dataset pairs that are in a matched biological state</a:t>
            </a:r>
          </a:p>
          <a:p>
            <a:r>
              <a:rPr lang="en-US" altLang="ko-KR" sz="1300" dirty="0">
                <a:solidFill>
                  <a:schemeClr val="tx1"/>
                </a:solidFill>
                <a:latin typeface="Arial" panose="020B0604020202020204" pitchFamily="34" charset="0"/>
                <a:cs typeface="Arial" panose="020B0604020202020204" pitchFamily="34" charset="0"/>
              </a:rPr>
              <a:t># Find a set of anchors between a reference and query object. These anchors can later be used to </a:t>
            </a:r>
          </a:p>
          <a:p>
            <a:r>
              <a:rPr lang="en-US" altLang="ko-KR" sz="1300" dirty="0">
                <a:solidFill>
                  <a:schemeClr val="tx1"/>
                </a:solidFill>
                <a:latin typeface="Arial" panose="020B0604020202020204" pitchFamily="34" charset="0"/>
                <a:cs typeface="Arial" panose="020B0604020202020204" pitchFamily="34" charset="0"/>
              </a:rPr>
              <a:t>   transfer data from the reference to query object using the </a:t>
            </a:r>
            <a:r>
              <a:rPr lang="en-US" altLang="ko-KR" sz="1300" dirty="0" err="1">
                <a:solidFill>
                  <a:schemeClr val="tx1"/>
                </a:solidFill>
                <a:latin typeface="Arial" panose="020B0604020202020204" pitchFamily="34" charset="0"/>
                <a:cs typeface="Arial" panose="020B0604020202020204" pitchFamily="34" charset="0"/>
              </a:rPr>
              <a:t>TransferData</a:t>
            </a:r>
            <a:r>
              <a:rPr lang="en-US" altLang="ko-KR" sz="1300" dirty="0">
                <a:solidFill>
                  <a:schemeClr val="tx1"/>
                </a:solidFill>
                <a:latin typeface="Arial" panose="020B0604020202020204" pitchFamily="34" charset="0"/>
                <a:cs typeface="Arial" panose="020B0604020202020204" pitchFamily="34" charset="0"/>
              </a:rPr>
              <a:t> object.</a:t>
            </a:r>
            <a:endParaRPr lang="en-US" altLang="ko-KR" sz="1000" dirty="0">
              <a:solidFill>
                <a:schemeClr val="tx1"/>
              </a:solidFill>
              <a:latin typeface="Arial" panose="020B0604020202020204" pitchFamily="34" charset="0"/>
              <a:cs typeface="Arial" panose="020B0604020202020204" pitchFamily="34" charset="0"/>
            </a:endParaRPr>
          </a:p>
          <a:p>
            <a:r>
              <a:rPr lang="en-US" altLang="ko-KR" sz="1500" dirty="0">
                <a:solidFill>
                  <a:schemeClr val="tx1"/>
                </a:solidFill>
                <a:latin typeface="Courier New" panose="02070309020205020404" pitchFamily="49" charset="0"/>
                <a:cs typeface="Courier New" panose="02070309020205020404" pitchFamily="49" charset="0"/>
              </a:rPr>
              <a:t>anchors = </a:t>
            </a:r>
            <a:r>
              <a:rPr lang="en-US" altLang="ko-KR" sz="1500" dirty="0" err="1">
                <a:solidFill>
                  <a:schemeClr val="tx1"/>
                </a:solidFill>
                <a:latin typeface="Courier New" panose="02070309020205020404" pitchFamily="49" charset="0"/>
                <a:cs typeface="Courier New" panose="02070309020205020404" pitchFamily="49" charset="0"/>
              </a:rPr>
              <a:t>FindTransferAnchors</a:t>
            </a:r>
            <a:r>
              <a:rPr lang="en-US" altLang="ko-KR" sz="1500" dirty="0">
                <a:solidFill>
                  <a:schemeClr val="tx1"/>
                </a:solidFill>
                <a:latin typeface="Courier New" panose="02070309020205020404" pitchFamily="49" charset="0"/>
                <a:cs typeface="Courier New" panose="02070309020205020404" pitchFamily="49" charset="0"/>
              </a:rPr>
              <a:t>(reference = </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query = cortex, 						</a:t>
            </a:r>
            <a:r>
              <a:rPr lang="en-US" altLang="ko-KR" sz="1500" dirty="0" err="1">
                <a:solidFill>
                  <a:schemeClr val="tx1"/>
                </a:solidFill>
                <a:latin typeface="Courier New" panose="02070309020205020404" pitchFamily="49" charset="0"/>
                <a:cs typeface="Courier New" panose="02070309020205020404" pitchFamily="49" charset="0"/>
              </a:rPr>
              <a:t>normalization.method</a:t>
            </a:r>
            <a:r>
              <a:rPr lang="en-US" altLang="ko-KR" sz="1500" dirty="0">
                <a:solidFill>
                  <a:schemeClr val="tx1"/>
                </a:solidFill>
                <a:latin typeface="Courier New" panose="02070309020205020404" pitchFamily="49" charset="0"/>
                <a:cs typeface="Courier New" panose="02070309020205020404" pitchFamily="49" charset="0"/>
              </a:rPr>
              <a:t> = "SCT")</a:t>
            </a:r>
          </a:p>
        </p:txBody>
      </p:sp>
      <p:sp>
        <p:nvSpPr>
          <p:cNvPr id="8" name="TextBox 7">
            <a:extLst>
              <a:ext uri="{FF2B5EF4-FFF2-40B4-BE49-F238E27FC236}">
                <a16:creationId xmlns:a16="http://schemas.microsoft.com/office/drawing/2014/main" id="{D2E62C9C-C651-C57A-13CC-BD708A5C5ABA}"/>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679513B-0CEF-F21A-42F2-045B53935681}"/>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284AF72-8582-4FB7-700F-27579A2C1AD6}"/>
              </a:ext>
            </a:extLst>
          </p:cNvPr>
          <p:cNvSpPr txBox="1"/>
          <p:nvPr/>
        </p:nvSpPr>
        <p:spPr>
          <a:xfrm>
            <a:off x="7716568" y="-4015"/>
            <a:ext cx="1521570"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Find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434EA0B-5375-460A-D0D1-77D683559023}"/>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2" name="Straight Connector 17">
            <a:extLst>
              <a:ext uri="{FF2B5EF4-FFF2-40B4-BE49-F238E27FC236}">
                <a16:creationId xmlns:a16="http://schemas.microsoft.com/office/drawing/2014/main" id="{C4CEC3C7-5F54-D428-B4B4-FA5FDDDB1CA6}"/>
              </a:ext>
            </a:extLst>
          </p:cNvPr>
          <p:cNvCxnSpPr>
            <a:cxnSpLocks/>
            <a:stCxn id="8" idx="3"/>
            <a:endCxn id="9"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9">
            <a:extLst>
              <a:ext uri="{FF2B5EF4-FFF2-40B4-BE49-F238E27FC236}">
                <a16:creationId xmlns:a16="http://schemas.microsoft.com/office/drawing/2014/main" id="{E3460140-9004-4414-CDF0-BB063BEA687A}"/>
              </a:ext>
            </a:extLst>
          </p:cNvPr>
          <p:cNvCxnSpPr>
            <a:cxnSpLocks/>
            <a:stCxn id="10" idx="3"/>
            <a:endCxn id="11" idx="1"/>
          </p:cNvCxnSpPr>
          <p:nvPr/>
        </p:nvCxnSpPr>
        <p:spPr>
          <a:xfrm>
            <a:off x="9238138" y="119096"/>
            <a:ext cx="1664726"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E67BFB-5A81-7047-D84C-4904227737F3}"/>
              </a:ext>
            </a:extLst>
          </p:cNvPr>
          <p:cNvCxnSpPr>
            <a:cxnSpLocks/>
            <a:stCxn id="9" idx="3"/>
            <a:endCxn id="10" idx="1"/>
          </p:cNvCxnSpPr>
          <p:nvPr/>
        </p:nvCxnSpPr>
        <p:spPr>
          <a:xfrm>
            <a:off x="5804195" y="117858"/>
            <a:ext cx="1912373"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781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65E9-E1C0-D00F-2BE1-27B6D8ED9088}"/>
              </a:ext>
            </a:extLst>
          </p:cNvPr>
          <p:cNvSpPr>
            <a:spLocks noGrp="1"/>
          </p:cNvSpPr>
          <p:nvPr>
            <p:ph type="title"/>
          </p:nvPr>
        </p:nvSpPr>
        <p:spPr/>
        <p:txBody>
          <a:bodyPr>
            <a:normAutofit/>
          </a:bodyPr>
          <a:lstStyle/>
          <a:p>
            <a:r>
              <a:rPr lang="en-KR" dirty="0"/>
              <a:t>Acquire prediction assay</a:t>
            </a:r>
          </a:p>
        </p:txBody>
      </p:sp>
      <p:sp>
        <p:nvSpPr>
          <p:cNvPr id="4" name="Date Placeholder 3">
            <a:extLst>
              <a:ext uri="{FF2B5EF4-FFF2-40B4-BE49-F238E27FC236}">
                <a16:creationId xmlns:a16="http://schemas.microsoft.com/office/drawing/2014/main" id="{BE7B5B0D-E3E4-3CF2-6D98-5134D21744E5}"/>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08EF8BD6-A614-F6D9-D4C5-1E2519F0B508}"/>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81C6E00E-B058-FD13-432A-78A4A9A2D27C}"/>
              </a:ext>
            </a:extLst>
          </p:cNvPr>
          <p:cNvSpPr>
            <a:spLocks noGrp="1"/>
          </p:cNvSpPr>
          <p:nvPr>
            <p:ph type="sldNum" sz="quarter" idx="12"/>
          </p:nvPr>
        </p:nvSpPr>
        <p:spPr/>
        <p:txBody>
          <a:bodyPr/>
          <a:lstStyle/>
          <a:p>
            <a:fld id="{11828C5E-8CE4-D747-8F0F-AA7D410D5DC1}" type="slidenum">
              <a:rPr lang="en-KR" smtClean="0"/>
              <a:pPr/>
              <a:t>38</a:t>
            </a:fld>
            <a:endParaRPr lang="en-KR" dirty="0"/>
          </a:p>
        </p:txBody>
      </p:sp>
      <p:sp>
        <p:nvSpPr>
          <p:cNvPr id="7" name="직사각형 5">
            <a:extLst>
              <a:ext uri="{FF2B5EF4-FFF2-40B4-BE49-F238E27FC236}">
                <a16:creationId xmlns:a16="http://schemas.microsoft.com/office/drawing/2014/main" id="{40DC1D8B-ED21-6987-B2FC-B6E10F9410C7}"/>
              </a:ext>
            </a:extLst>
          </p:cNvPr>
          <p:cNvSpPr/>
          <p:nvPr/>
        </p:nvSpPr>
        <p:spPr>
          <a:xfrm>
            <a:off x="695325" y="1592263"/>
            <a:ext cx="10801350" cy="185866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TransferData</a:t>
            </a:r>
            <a:r>
              <a:rPr lang="en-US" altLang="ko-KR" sz="1300" dirty="0">
                <a:solidFill>
                  <a:schemeClr val="tx1"/>
                </a:solidFill>
                <a:latin typeface="Arial" panose="020B0604020202020204" pitchFamily="34" charset="0"/>
                <a:cs typeface="Arial" panose="020B0604020202020204" pitchFamily="34" charset="0"/>
              </a:rPr>
              <a:t>: Transfer categorical or continuous data across single-cell datasets</a:t>
            </a:r>
          </a:p>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weight.reduction</a:t>
            </a:r>
            <a:r>
              <a:rPr lang="en-US" altLang="ko-KR" sz="1300" dirty="0">
                <a:solidFill>
                  <a:schemeClr val="tx1"/>
                </a:solidFill>
                <a:latin typeface="Arial" panose="020B0604020202020204" pitchFamily="34" charset="0"/>
                <a:cs typeface="Arial" panose="020B0604020202020204" pitchFamily="34" charset="0"/>
              </a:rPr>
              <a:t>: Dimensional reduction to use for the weighting anchors</a:t>
            </a:r>
            <a:endParaRPr lang="en-US" altLang="ko-KR" sz="800"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predictions.assay</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TransferData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anchorset</a:t>
            </a:r>
            <a:r>
              <a:rPr lang="en-US" altLang="ko-KR" sz="1500" dirty="0">
                <a:solidFill>
                  <a:schemeClr val="tx1"/>
                </a:solidFill>
                <a:latin typeface="Courier New" panose="02070309020205020404" pitchFamily="49" charset="0"/>
                <a:cs typeface="Courier New" panose="02070309020205020404" pitchFamily="49" charset="0"/>
              </a:rPr>
              <a:t> = anchors, </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allen_reference$subclass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prediction.assay</a:t>
            </a:r>
            <a:r>
              <a:rPr lang="en-US" altLang="ko-KR" sz="1500" dirty="0">
                <a:solidFill>
                  <a:schemeClr val="tx1"/>
                </a:solidFill>
                <a:latin typeface="Courier New" panose="02070309020205020404" pitchFamily="49" charset="0"/>
                <a:cs typeface="Courier New" panose="02070309020205020404" pitchFamily="49" charset="0"/>
              </a:rPr>
              <a:t> = TRUE,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weight.reduction</a:t>
            </a:r>
            <a:r>
              <a:rPr lang="en-US" altLang="ko-KR" sz="1500" dirty="0">
                <a:solidFill>
                  <a:schemeClr val="tx1"/>
                </a:solidFill>
                <a:latin typeface="Courier New" panose="02070309020205020404" pitchFamily="49" charset="0"/>
                <a:cs typeface="Courier New" panose="02070309020205020404" pitchFamily="49" charset="0"/>
              </a:rPr>
              <a:t> = cortex[["</a:t>
            </a:r>
            <a:r>
              <a:rPr lang="en-US" altLang="ko-KR" sz="1500" dirty="0" err="1">
                <a:solidFill>
                  <a:schemeClr val="tx1"/>
                </a:solidFill>
                <a:latin typeface="Courier New" panose="02070309020205020404" pitchFamily="49" charset="0"/>
                <a:cs typeface="Courier New" panose="02070309020205020404" pitchFamily="49" charset="0"/>
              </a:rPr>
              <a:t>pca</a:t>
            </a:r>
            <a:r>
              <a:rPr lang="en-US" altLang="ko-KR" sz="1500" dirty="0">
                <a:solidFill>
                  <a:schemeClr val="tx1"/>
                </a:solidFill>
                <a:latin typeface="Courier New" panose="02070309020205020404" pitchFamily="49" charset="0"/>
                <a:cs typeface="Courier New" panose="02070309020205020404" pitchFamily="49" charset="0"/>
              </a:rPr>
              <a:t>"]], dims = 1:30)</a:t>
            </a:r>
          </a:p>
          <a:p>
            <a:endParaRPr lang="en-US" altLang="ko-KR" sz="9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predictions.assay</a:t>
            </a:r>
            <a:r>
              <a:rPr lang="en-US" altLang="ko-KR" sz="1500" dirty="0">
                <a:solidFill>
                  <a:schemeClr val="tx1"/>
                </a:solidFill>
                <a:latin typeface="Courier New" panose="02070309020205020404" pitchFamily="49" charset="0"/>
                <a:cs typeface="Courier New" panose="02070309020205020404" pitchFamily="49" charset="0"/>
              </a:rPr>
              <a:t>[,1:3] %&gt;% t()</a:t>
            </a:r>
          </a:p>
        </p:txBody>
      </p:sp>
      <p:pic>
        <p:nvPicPr>
          <p:cNvPr id="8" name="그림 19">
            <a:extLst>
              <a:ext uri="{FF2B5EF4-FFF2-40B4-BE49-F238E27FC236}">
                <a16:creationId xmlns:a16="http://schemas.microsoft.com/office/drawing/2014/main" id="{AD4A2A48-1272-E88B-6A1A-9A807A380A90}"/>
              </a:ext>
            </a:extLst>
          </p:cNvPr>
          <p:cNvPicPr>
            <a:picLocks noChangeAspect="1"/>
          </p:cNvPicPr>
          <p:nvPr/>
        </p:nvPicPr>
        <p:blipFill>
          <a:blip r:embed="rId2"/>
          <a:stretch>
            <a:fillRect/>
          </a:stretch>
        </p:blipFill>
        <p:spPr>
          <a:xfrm>
            <a:off x="695325" y="3713153"/>
            <a:ext cx="9617165" cy="1760889"/>
          </a:xfrm>
          <a:prstGeom prst="rect">
            <a:avLst/>
          </a:prstGeom>
        </p:spPr>
      </p:pic>
      <p:sp>
        <p:nvSpPr>
          <p:cNvPr id="9" name="TextBox 8">
            <a:extLst>
              <a:ext uri="{FF2B5EF4-FFF2-40B4-BE49-F238E27FC236}">
                <a16:creationId xmlns:a16="http://schemas.microsoft.com/office/drawing/2014/main" id="{CBBBD353-9E89-13F6-E70D-0642AF1434F2}"/>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0C3BF53-9B45-D0A7-3F38-64FF898B83A6}"/>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B64CF2A-3BD4-A4CE-BE36-27B28D7B20D0}"/>
              </a:ext>
            </a:extLst>
          </p:cNvPr>
          <p:cNvSpPr txBox="1"/>
          <p:nvPr/>
        </p:nvSpPr>
        <p:spPr>
          <a:xfrm>
            <a:off x="7716568" y="-4015"/>
            <a:ext cx="1521570"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Find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7C7DC52-E5F1-0613-0095-2137D66CCAE1}"/>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456FABEF-09F2-0CA4-BFD2-6999597DAB2B}"/>
              </a:ext>
            </a:extLst>
          </p:cNvPr>
          <p:cNvCxnSpPr>
            <a:cxnSpLocks/>
            <a:stCxn id="9" idx="3"/>
            <a:endCxn id="10"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2B96479C-4698-0C13-F97A-841A981C3D52}"/>
              </a:ext>
            </a:extLst>
          </p:cNvPr>
          <p:cNvCxnSpPr>
            <a:cxnSpLocks/>
            <a:stCxn id="11" idx="3"/>
            <a:endCxn id="12" idx="1"/>
          </p:cNvCxnSpPr>
          <p:nvPr/>
        </p:nvCxnSpPr>
        <p:spPr>
          <a:xfrm>
            <a:off x="9238138" y="119096"/>
            <a:ext cx="1664726"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029139-9EBF-B514-9EF6-6B24B07B3037}"/>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17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A5A4-384C-75B7-7F7B-B6B90DFD63F0}"/>
              </a:ext>
            </a:extLst>
          </p:cNvPr>
          <p:cNvSpPr>
            <a:spLocks noGrp="1"/>
          </p:cNvSpPr>
          <p:nvPr>
            <p:ph type="title"/>
          </p:nvPr>
        </p:nvSpPr>
        <p:spPr/>
        <p:txBody>
          <a:bodyPr>
            <a:normAutofit/>
          </a:bodyPr>
          <a:lstStyle/>
          <a:p>
            <a:r>
              <a:rPr lang="en-KR" dirty="0"/>
              <a:t>Insert the prediction assay into the cortex object</a:t>
            </a:r>
          </a:p>
        </p:txBody>
      </p:sp>
      <p:sp>
        <p:nvSpPr>
          <p:cNvPr id="4" name="Date Placeholder 3">
            <a:extLst>
              <a:ext uri="{FF2B5EF4-FFF2-40B4-BE49-F238E27FC236}">
                <a16:creationId xmlns:a16="http://schemas.microsoft.com/office/drawing/2014/main" id="{37E91100-A9F2-D1F7-5AAA-2D82A28B2D4A}"/>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FE6352A3-D62F-ED30-DAF4-D0FB465A686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98DBBCC-5EE5-83C4-5F13-6022FBFE0BAF}"/>
              </a:ext>
            </a:extLst>
          </p:cNvPr>
          <p:cNvSpPr>
            <a:spLocks noGrp="1"/>
          </p:cNvSpPr>
          <p:nvPr>
            <p:ph type="sldNum" sz="quarter" idx="12"/>
          </p:nvPr>
        </p:nvSpPr>
        <p:spPr/>
        <p:txBody>
          <a:bodyPr/>
          <a:lstStyle/>
          <a:p>
            <a:fld id="{11828C5E-8CE4-D747-8F0F-AA7D410D5DC1}" type="slidenum">
              <a:rPr lang="en-KR" smtClean="0"/>
              <a:pPr/>
              <a:t>39</a:t>
            </a:fld>
            <a:endParaRPr lang="en-KR" dirty="0"/>
          </a:p>
        </p:txBody>
      </p:sp>
      <p:sp>
        <p:nvSpPr>
          <p:cNvPr id="7" name="직사각형 5">
            <a:extLst>
              <a:ext uri="{FF2B5EF4-FFF2-40B4-BE49-F238E27FC236}">
                <a16:creationId xmlns:a16="http://schemas.microsoft.com/office/drawing/2014/main" id="{32C9D8F6-854C-B61A-CF59-2360798612E7}"/>
              </a:ext>
            </a:extLst>
          </p:cNvPr>
          <p:cNvSpPr/>
          <p:nvPr/>
        </p:nvSpPr>
        <p:spPr>
          <a:xfrm>
            <a:off x="695325" y="1606624"/>
            <a:ext cx="10801350" cy="148837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Created prediction assay</a:t>
            </a:r>
          </a:p>
          <a:p>
            <a:endParaRPr lang="en-US" altLang="ko-KR" sz="800" dirty="0">
              <a:solidFill>
                <a:schemeClr val="tx1"/>
              </a:solidFill>
              <a:latin typeface="Arial" panose="020B0604020202020204" pitchFamily="34" charset="0"/>
              <a:cs typeface="Arial" panose="020B0604020202020204" pitchFamily="34" charset="0"/>
            </a:endParaRPr>
          </a:p>
          <a:p>
            <a:r>
              <a:rPr lang="en-US" altLang="ko-KR" sz="1500" dirty="0">
                <a:solidFill>
                  <a:schemeClr val="tx1"/>
                </a:solidFill>
                <a:latin typeface="Courier New" panose="02070309020205020404" pitchFamily="49" charset="0"/>
                <a:cs typeface="Courier New" panose="02070309020205020404" pitchFamily="49" charset="0"/>
              </a:rPr>
              <a:t>cortex[["predictions"]] = </a:t>
            </a:r>
            <a:r>
              <a:rPr lang="en-US" altLang="ko-KR" sz="1500" dirty="0" err="1">
                <a:solidFill>
                  <a:schemeClr val="tx1"/>
                </a:solidFill>
                <a:latin typeface="Courier New" panose="02070309020205020404" pitchFamily="49" charset="0"/>
                <a:cs typeface="Courier New" panose="02070309020205020404" pitchFamily="49" charset="0"/>
              </a:rPr>
              <a:t>predictions.assay</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DefaultAssay</a:t>
            </a:r>
            <a:r>
              <a:rPr lang="en-US" altLang="ko-KR" sz="1500" dirty="0">
                <a:solidFill>
                  <a:schemeClr val="tx1"/>
                </a:solidFill>
                <a:latin typeface="Courier New" panose="02070309020205020404" pitchFamily="49" charset="0"/>
                <a:cs typeface="Courier New" panose="02070309020205020404" pitchFamily="49" charset="0"/>
              </a:rPr>
              <a:t>(cortex) = "predictions”</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(cortex, features = c("L2/3 IT", "L4"),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pt.size.factor</a:t>
            </a:r>
            <a:r>
              <a:rPr lang="en-US" altLang="ko-KR" sz="1500" dirty="0">
                <a:solidFill>
                  <a:schemeClr val="tx1"/>
                </a:solidFill>
                <a:latin typeface="Courier New" panose="02070309020205020404" pitchFamily="49" charset="0"/>
                <a:cs typeface="Courier New" panose="02070309020205020404" pitchFamily="49" charset="0"/>
              </a:rPr>
              <a:t> = 1.6,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 = 2, crop = TRUE)</a:t>
            </a:r>
          </a:p>
        </p:txBody>
      </p:sp>
      <p:pic>
        <p:nvPicPr>
          <p:cNvPr id="8" name="그림 19">
            <a:extLst>
              <a:ext uri="{FF2B5EF4-FFF2-40B4-BE49-F238E27FC236}">
                <a16:creationId xmlns:a16="http://schemas.microsoft.com/office/drawing/2014/main" id="{2991EEDD-8C0E-4B43-5BDB-4F5986456A37}"/>
              </a:ext>
            </a:extLst>
          </p:cNvPr>
          <p:cNvPicPr>
            <a:picLocks noChangeAspect="1"/>
          </p:cNvPicPr>
          <p:nvPr/>
        </p:nvPicPr>
        <p:blipFill>
          <a:blip r:embed="rId2"/>
          <a:stretch>
            <a:fillRect/>
          </a:stretch>
        </p:blipFill>
        <p:spPr>
          <a:xfrm>
            <a:off x="3649224" y="3429000"/>
            <a:ext cx="4893551" cy="2909679"/>
          </a:xfrm>
          <a:prstGeom prst="rect">
            <a:avLst/>
          </a:prstGeom>
        </p:spPr>
      </p:pic>
      <p:sp>
        <p:nvSpPr>
          <p:cNvPr id="9" name="TextBox 8">
            <a:extLst>
              <a:ext uri="{FF2B5EF4-FFF2-40B4-BE49-F238E27FC236}">
                <a16:creationId xmlns:a16="http://schemas.microsoft.com/office/drawing/2014/main" id="{A3523C6C-9DBB-9807-BECC-59C4450CA528}"/>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3656D48-6F18-53A2-D76D-CA179DEB6874}"/>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74CE544-FF9D-6339-F788-F1747F2A283D}"/>
              </a:ext>
            </a:extLst>
          </p:cNvPr>
          <p:cNvSpPr txBox="1"/>
          <p:nvPr/>
        </p:nvSpPr>
        <p:spPr>
          <a:xfrm>
            <a:off x="7716568" y="-4015"/>
            <a:ext cx="1521570"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Find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0DBA6D4-ECE3-8CD3-0BC4-2480C57688DE}"/>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84B40DA6-2DA6-1246-3463-2A5424337553}"/>
              </a:ext>
            </a:extLst>
          </p:cNvPr>
          <p:cNvCxnSpPr>
            <a:cxnSpLocks/>
            <a:stCxn id="9" idx="3"/>
            <a:endCxn id="10"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A15A897F-8A52-B692-A680-8912E6A172A9}"/>
              </a:ext>
            </a:extLst>
          </p:cNvPr>
          <p:cNvCxnSpPr>
            <a:cxnSpLocks/>
            <a:stCxn id="11" idx="3"/>
            <a:endCxn id="12" idx="1"/>
          </p:cNvCxnSpPr>
          <p:nvPr/>
        </p:nvCxnSpPr>
        <p:spPr>
          <a:xfrm>
            <a:off x="9238138" y="119096"/>
            <a:ext cx="1664726"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6AF613-2E91-190E-57EB-D4213130F8FA}"/>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025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8837-CE12-8927-E8BB-0F3965A0449A}"/>
              </a:ext>
            </a:extLst>
          </p:cNvPr>
          <p:cNvSpPr>
            <a:spLocks noGrp="1"/>
          </p:cNvSpPr>
          <p:nvPr>
            <p:ph type="title"/>
          </p:nvPr>
        </p:nvSpPr>
        <p:spPr/>
        <p:txBody>
          <a:bodyPr>
            <a:normAutofit/>
          </a:bodyPr>
          <a:lstStyle/>
          <a:p>
            <a:r>
              <a:rPr lang="en-US" dirty="0"/>
              <a:t>Table of Contents</a:t>
            </a:r>
            <a:endParaRPr lang="en-KR" dirty="0"/>
          </a:p>
        </p:txBody>
      </p:sp>
      <p:sp>
        <p:nvSpPr>
          <p:cNvPr id="4" name="Date Placeholder 3">
            <a:extLst>
              <a:ext uri="{FF2B5EF4-FFF2-40B4-BE49-F238E27FC236}">
                <a16:creationId xmlns:a16="http://schemas.microsoft.com/office/drawing/2014/main" id="{44F1A3EC-8B00-E4A7-41E6-02C7A14E71E0}"/>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DD96197-4ABF-5FA3-451A-A8B96549AEB8}"/>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3DD89F2E-07BC-8704-6DC8-40AEF5161412}"/>
              </a:ext>
            </a:extLst>
          </p:cNvPr>
          <p:cNvSpPr>
            <a:spLocks noGrp="1"/>
          </p:cNvSpPr>
          <p:nvPr>
            <p:ph type="sldNum" sz="quarter" idx="12"/>
          </p:nvPr>
        </p:nvSpPr>
        <p:spPr/>
        <p:txBody>
          <a:bodyPr/>
          <a:lstStyle/>
          <a:p>
            <a:fld id="{11828C5E-8CE4-D747-8F0F-AA7D410D5DC1}" type="slidenum">
              <a:rPr lang="en-KR" smtClean="0"/>
              <a:pPr/>
              <a:t>4</a:t>
            </a:fld>
            <a:endParaRPr lang="en-KR" dirty="0"/>
          </a:p>
        </p:txBody>
      </p:sp>
      <p:sp>
        <p:nvSpPr>
          <p:cNvPr id="7" name="직사각형 1">
            <a:extLst>
              <a:ext uri="{FF2B5EF4-FFF2-40B4-BE49-F238E27FC236}">
                <a16:creationId xmlns:a16="http://schemas.microsoft.com/office/drawing/2014/main" id="{EA123886-8D7B-EF63-35D0-583C90C578A7}"/>
              </a:ext>
            </a:extLst>
          </p:cNvPr>
          <p:cNvSpPr/>
          <p:nvPr/>
        </p:nvSpPr>
        <p:spPr>
          <a:xfrm>
            <a:off x="2329316" y="2743574"/>
            <a:ext cx="7309984" cy="178867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B18299"/>
              </a:solidFill>
            </a:endParaRPr>
          </a:p>
        </p:txBody>
      </p:sp>
      <p:sp>
        <p:nvSpPr>
          <p:cNvPr id="8" name="TextBox 7">
            <a:extLst>
              <a:ext uri="{FF2B5EF4-FFF2-40B4-BE49-F238E27FC236}">
                <a16:creationId xmlns:a16="http://schemas.microsoft.com/office/drawing/2014/main" id="{F9915621-1428-2A37-2C9C-A9F596DEB34E}"/>
              </a:ext>
            </a:extLst>
          </p:cNvPr>
          <p:cNvSpPr txBox="1"/>
          <p:nvPr/>
        </p:nvSpPr>
        <p:spPr>
          <a:xfrm>
            <a:off x="8517733" y="2375991"/>
            <a:ext cx="1636284" cy="367583"/>
          </a:xfrm>
          <a:prstGeom prst="rect">
            <a:avLst/>
          </a:prstGeom>
          <a:noFill/>
          <a:ln>
            <a:noFill/>
          </a:ln>
        </p:spPr>
        <p:txBody>
          <a:bodyPr wrap="square" rtlCol="0">
            <a:spAutoFit/>
          </a:bodyPr>
          <a:lstStyle/>
          <a:p>
            <a:r>
              <a:rPr lang="en-US" altLang="ko-KR" b="1" dirty="0">
                <a:ln w="10160">
                  <a:noFill/>
                  <a:prstDash val="solid"/>
                </a:ln>
                <a:solidFill>
                  <a:schemeClr val="accent5">
                    <a:lumMod val="60000"/>
                    <a:lumOff val="40000"/>
                  </a:schemeClr>
                </a:solidFill>
                <a:latin typeface="Arial" panose="020B0604020202020204" pitchFamily="34" charset="0"/>
                <a:cs typeface="Arial" panose="020B0604020202020204" pitchFamily="34" charset="0"/>
              </a:rPr>
              <a:t>Exercise</a:t>
            </a:r>
            <a:endParaRPr lang="ko-KR" altLang="en-US" b="1" dirty="0">
              <a:ln w="10160">
                <a:noFill/>
                <a:prstDash val="solid"/>
              </a:ln>
              <a:solidFill>
                <a:schemeClr val="accent5">
                  <a:lumMod val="60000"/>
                  <a:lumOff val="40000"/>
                </a:schemeClr>
              </a:solidFill>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855026FD-BF2B-8E31-3045-F916C9A11256}"/>
              </a:ext>
            </a:extLst>
          </p:cNvPr>
          <p:cNvGraphicFramePr>
            <a:graphicFrameLocks noGrp="1"/>
          </p:cNvGraphicFramePr>
          <p:nvPr>
            <p:extLst>
              <p:ext uri="{D42A27DB-BD31-4B8C-83A1-F6EECF244321}">
                <p14:modId xmlns:p14="http://schemas.microsoft.com/office/powerpoint/2010/main" val="1729347427"/>
              </p:ext>
            </p:extLst>
          </p:nvPr>
        </p:nvGraphicFramePr>
        <p:xfrm>
          <a:off x="2552700" y="1604620"/>
          <a:ext cx="7086600" cy="3613330"/>
        </p:xfrm>
        <a:graphic>
          <a:graphicData uri="http://schemas.openxmlformats.org/drawingml/2006/table">
            <a:tbl>
              <a:tblPr/>
              <a:tblGrid>
                <a:gridCol w="1102050">
                  <a:extLst>
                    <a:ext uri="{9D8B030D-6E8A-4147-A177-3AD203B41FA5}">
                      <a16:colId xmlns:a16="http://schemas.microsoft.com/office/drawing/2014/main" val="2516815849"/>
                    </a:ext>
                  </a:extLst>
                </a:gridCol>
                <a:gridCol w="5984550">
                  <a:extLst>
                    <a:ext uri="{9D8B030D-6E8A-4147-A177-3AD203B41FA5}">
                      <a16:colId xmlns:a16="http://schemas.microsoft.com/office/drawing/2014/main" val="1089832216"/>
                    </a:ext>
                  </a:extLst>
                </a:gridCol>
              </a:tblGrid>
              <a:tr h="361333">
                <a:tc>
                  <a:txBody>
                    <a:bodyPr/>
                    <a:lstStyle/>
                    <a:p>
                      <a:pPr algn="l" fontAlgn="b"/>
                      <a:r>
                        <a:rPr lang="en-US" sz="1500" b="0" i="0" u="none" strike="noStrike" dirty="0">
                          <a:solidFill>
                            <a:srgbClr val="000000"/>
                          </a:solidFill>
                          <a:effectLst/>
                          <a:latin typeface="Arial" panose="020B0604020202020204" pitchFamily="34" charset="0"/>
                        </a:rPr>
                        <a:t>Chapter 1</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What is R and python programming?</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393873"/>
                  </a:ext>
                </a:extLst>
              </a:tr>
              <a:tr h="361333">
                <a:tc>
                  <a:txBody>
                    <a:bodyPr/>
                    <a:lstStyle/>
                    <a:p>
                      <a:pPr algn="l" fontAlgn="b"/>
                      <a:r>
                        <a:rPr lang="en-US" sz="1500" b="0" i="0" u="none" strike="noStrike">
                          <a:solidFill>
                            <a:srgbClr val="000000"/>
                          </a:solidFill>
                          <a:effectLst/>
                          <a:latin typeface="Arial" panose="020B0604020202020204" pitchFamily="34" charset="0"/>
                        </a:rPr>
                        <a:t>Chapter 2</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altLang="ko-Kore-US" sz="1500" b="0" i="0" u="none" strike="noStrike" dirty="0">
                          <a:solidFill>
                            <a:srgbClr val="000000"/>
                          </a:solidFill>
                          <a:effectLst/>
                          <a:latin typeface="Arial" panose="020B0604020202020204" pitchFamily="34" charset="0"/>
                        </a:rPr>
                        <a:t>What is single cell RNA-seq and spatial transcriptomics?</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268087"/>
                  </a:ext>
                </a:extLst>
              </a:tr>
              <a:tr h="361333">
                <a:tc>
                  <a:txBody>
                    <a:bodyPr/>
                    <a:lstStyle/>
                    <a:p>
                      <a:pPr algn="l" fontAlgn="b"/>
                      <a:r>
                        <a:rPr lang="en-US" sz="1500" b="0" i="0" u="none" strike="noStrike">
                          <a:solidFill>
                            <a:srgbClr val="000000"/>
                          </a:solidFill>
                          <a:effectLst/>
                          <a:latin typeface="Arial" panose="020B0604020202020204" pitchFamily="34" charset="0"/>
                        </a:rPr>
                        <a:t>Chapter 3</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ko-Kore-US" sz="1500" b="0" i="0" u="none" strike="noStrike" dirty="0">
                          <a:solidFill>
                            <a:srgbClr val="000000"/>
                          </a:solidFill>
                          <a:effectLst/>
                          <a:latin typeface="Arial" panose="020B0604020202020204" pitchFamily="34" charset="0"/>
                        </a:rPr>
                        <a:t>What is Space Ranger?</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2337646"/>
                  </a:ext>
                </a:extLst>
              </a:tr>
              <a:tr h="361333">
                <a:tc>
                  <a:txBody>
                    <a:bodyPr/>
                    <a:lstStyle/>
                    <a:p>
                      <a:pPr algn="l" fontAlgn="b"/>
                      <a:r>
                        <a:rPr lang="en-US" sz="1500" b="0" i="0" u="none" strike="noStrike">
                          <a:solidFill>
                            <a:srgbClr val="000000"/>
                          </a:solidFill>
                          <a:effectLst/>
                          <a:latin typeface="Arial" panose="020B0604020202020204" pitchFamily="34" charset="0"/>
                        </a:rPr>
                        <a:t>Chapter 4</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Integrative analysis of spatial datasets - Seurat</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1854953"/>
                  </a:ext>
                </a:extLst>
              </a:tr>
              <a:tr h="361333">
                <a:tc>
                  <a:txBody>
                    <a:bodyPr/>
                    <a:lstStyle/>
                    <a:p>
                      <a:pPr algn="l" fontAlgn="b"/>
                      <a:r>
                        <a:rPr lang="en-US" sz="1500" b="0" i="0" u="none" strike="noStrike">
                          <a:solidFill>
                            <a:srgbClr val="000000"/>
                          </a:solidFill>
                          <a:effectLst/>
                          <a:latin typeface="Arial" panose="020B0604020202020204" pitchFamily="34" charset="0"/>
                        </a:rPr>
                        <a:t>Chapter 5</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Deconvolution analysis – </a:t>
                      </a:r>
                      <a:r>
                        <a:rPr lang="en-US" sz="1500" b="0" i="0" u="none" strike="noStrike" dirty="0" err="1">
                          <a:solidFill>
                            <a:srgbClr val="000000"/>
                          </a:solidFill>
                          <a:effectLst/>
                          <a:latin typeface="Arial" panose="020B0604020202020204" pitchFamily="34" charset="0"/>
                        </a:rPr>
                        <a:t>SpaceXR</a:t>
                      </a:r>
                      <a:endParaRPr lang="en-US" sz="1500" b="0" i="0" u="none" strike="noStrike" dirty="0">
                        <a:solidFill>
                          <a:srgbClr val="000000"/>
                        </a:solidFill>
                        <a:effectLst/>
                        <a:latin typeface="Arial" panose="020B0604020202020204" pitchFamily="34" charset="0"/>
                      </a:endParaRP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1271708"/>
                  </a:ext>
                </a:extLst>
              </a:tr>
              <a:tr h="361333">
                <a:tc>
                  <a:txBody>
                    <a:bodyPr/>
                    <a:lstStyle/>
                    <a:p>
                      <a:pPr algn="l" fontAlgn="b"/>
                      <a:r>
                        <a:rPr lang="en-US" sz="1500" b="0" i="0" u="none" strike="noStrike">
                          <a:solidFill>
                            <a:srgbClr val="000000"/>
                          </a:solidFill>
                          <a:effectLst/>
                          <a:latin typeface="Arial" panose="020B0604020202020204" pitchFamily="34" charset="0"/>
                        </a:rPr>
                        <a:t>Chapter 6</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Neighborhood analysis of co-occurrence - </a:t>
                      </a:r>
                      <a:r>
                        <a:rPr lang="en-US" sz="1500" b="0" i="0" u="none" strike="noStrike" dirty="0" err="1">
                          <a:solidFill>
                            <a:srgbClr val="000000"/>
                          </a:solidFill>
                          <a:effectLst/>
                          <a:latin typeface="Arial" panose="020B0604020202020204" pitchFamily="34" charset="0"/>
                        </a:rPr>
                        <a:t>Squidpy</a:t>
                      </a:r>
                      <a:endParaRPr lang="en-US" sz="1500" b="0" i="0" u="none" strike="noStrike" dirty="0">
                        <a:solidFill>
                          <a:srgbClr val="000000"/>
                        </a:solidFill>
                        <a:effectLst/>
                        <a:latin typeface="Arial" panose="020B0604020202020204" pitchFamily="34" charset="0"/>
                      </a:endParaRP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1950825"/>
                  </a:ext>
                </a:extLst>
              </a:tr>
              <a:tr h="361333">
                <a:tc>
                  <a:txBody>
                    <a:bodyPr/>
                    <a:lstStyle/>
                    <a:p>
                      <a:pPr algn="l" fontAlgn="b"/>
                      <a:r>
                        <a:rPr lang="en-US" sz="1500" b="0" i="0" u="none" strike="noStrike">
                          <a:solidFill>
                            <a:srgbClr val="000000"/>
                          </a:solidFill>
                          <a:effectLst/>
                          <a:latin typeface="Arial" panose="020B0604020202020204" pitchFamily="34" charset="0"/>
                        </a:rPr>
                        <a:t>Chapter 7</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Cell-cell interaction analysis - </a:t>
                      </a:r>
                      <a:r>
                        <a:rPr lang="en-US" sz="1500" b="0" i="0" u="none" strike="noStrike" dirty="0" err="1">
                          <a:solidFill>
                            <a:srgbClr val="000000"/>
                          </a:solidFill>
                          <a:effectLst/>
                          <a:latin typeface="Arial" panose="020B0604020202020204" pitchFamily="34" charset="0"/>
                        </a:rPr>
                        <a:t>CellChat</a:t>
                      </a:r>
                      <a:endParaRPr lang="en-US" sz="1500" b="0" i="0" u="none" strike="noStrike" dirty="0">
                        <a:solidFill>
                          <a:srgbClr val="000000"/>
                        </a:solidFill>
                        <a:effectLst/>
                        <a:latin typeface="Arial" panose="020B0604020202020204" pitchFamily="34" charset="0"/>
                      </a:endParaRP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0594483"/>
                  </a:ext>
                </a:extLst>
              </a:tr>
              <a:tr h="361333">
                <a:tc>
                  <a:txBody>
                    <a:bodyPr/>
                    <a:lstStyle/>
                    <a:p>
                      <a:pPr algn="l" fontAlgn="b"/>
                      <a:r>
                        <a:rPr lang="en-US" sz="1500" b="0" i="0" u="none" strike="noStrike">
                          <a:solidFill>
                            <a:srgbClr val="000000"/>
                          </a:solidFill>
                          <a:effectLst/>
                          <a:latin typeface="Arial" panose="020B0604020202020204" pitchFamily="34" charset="0"/>
                        </a:rPr>
                        <a:t>Chapter 8</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Visualization of multi-feature blended spatial plot – </a:t>
                      </a:r>
                      <a:r>
                        <a:rPr lang="en-US" sz="1500" b="0" i="0" u="none" strike="noStrike" dirty="0" err="1">
                          <a:solidFill>
                            <a:srgbClr val="000000"/>
                          </a:solidFill>
                          <a:effectLst/>
                          <a:latin typeface="Arial" panose="020B0604020202020204" pitchFamily="34" charset="0"/>
                        </a:rPr>
                        <a:t>STUtility</a:t>
                      </a:r>
                      <a:endParaRPr lang="en-US" sz="1500" b="0" i="0" u="none" strike="noStrike" dirty="0">
                        <a:solidFill>
                          <a:srgbClr val="000000"/>
                        </a:solidFill>
                        <a:effectLst/>
                        <a:latin typeface="Arial" panose="020B0604020202020204" pitchFamily="34" charset="0"/>
                      </a:endParaRP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6400979"/>
                  </a:ext>
                </a:extLst>
              </a:tr>
              <a:tr h="361333">
                <a:tc>
                  <a:txBody>
                    <a:bodyPr/>
                    <a:lstStyle/>
                    <a:p>
                      <a:pPr algn="l" fontAlgn="b"/>
                      <a:r>
                        <a:rPr lang="en-US" sz="1500" b="0" i="0" u="none" strike="noStrike">
                          <a:solidFill>
                            <a:srgbClr val="000000"/>
                          </a:solidFill>
                          <a:effectLst/>
                          <a:latin typeface="Arial" panose="020B0604020202020204" pitchFamily="34" charset="0"/>
                        </a:rPr>
                        <a:t>Chapter 9</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Summary</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4671667"/>
                  </a:ext>
                </a:extLst>
              </a:tr>
              <a:tr h="361333">
                <a:tc>
                  <a:txBody>
                    <a:bodyPr/>
                    <a:lstStyle/>
                    <a:p>
                      <a:pPr algn="l" fontAlgn="b"/>
                      <a:r>
                        <a:rPr lang="en-US" sz="1500" b="0" i="0" u="none" strike="noStrike">
                          <a:solidFill>
                            <a:srgbClr val="000000"/>
                          </a:solidFill>
                          <a:effectLst/>
                          <a:latin typeface="Arial" panose="020B0604020202020204" pitchFamily="34" charset="0"/>
                        </a:rPr>
                        <a:t>Chapter 10</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Q&amp;A</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10113"/>
                  </a:ext>
                </a:extLst>
              </a:tr>
            </a:tbl>
          </a:graphicData>
        </a:graphic>
      </p:graphicFrame>
      <p:sp>
        <p:nvSpPr>
          <p:cNvPr id="10" name="TextBox 9">
            <a:extLst>
              <a:ext uri="{FF2B5EF4-FFF2-40B4-BE49-F238E27FC236}">
                <a16:creationId xmlns:a16="http://schemas.microsoft.com/office/drawing/2014/main" id="{D81F35C7-B2D8-3701-DB89-AA664762A81F}"/>
              </a:ext>
            </a:extLst>
          </p:cNvPr>
          <p:cNvSpPr txBox="1"/>
          <p:nvPr/>
        </p:nvSpPr>
        <p:spPr>
          <a:xfrm>
            <a:off x="410817" y="5838447"/>
            <a:ext cx="3839513" cy="369332"/>
          </a:xfrm>
          <a:prstGeom prst="rect">
            <a:avLst/>
          </a:prstGeom>
          <a:noFill/>
        </p:spPr>
        <p:txBody>
          <a:bodyPr wrap="none" rtlCol="0">
            <a:spAutoFit/>
          </a:bodyPr>
          <a:lstStyle/>
          <a:p>
            <a:r>
              <a:rPr lang="en-US" dirty="0" err="1"/>
              <a:t>Github</a:t>
            </a:r>
            <a:r>
              <a:rPr lang="en-US" dirty="0"/>
              <a:t> repository for the workshop</a:t>
            </a:r>
            <a:r>
              <a:rPr lang="ko-KR" altLang="en-US" dirty="0"/>
              <a:t> </a:t>
            </a:r>
            <a:r>
              <a:rPr lang="en-US" altLang="ko-KR" dirty="0"/>
              <a:t>:</a:t>
            </a:r>
            <a:endParaRPr lang="en-US" dirty="0"/>
          </a:p>
        </p:txBody>
      </p:sp>
    </p:spTree>
    <p:extLst>
      <p:ext uri="{BB962C8B-B14F-4D97-AF65-F5344CB8AC3E}">
        <p14:creationId xmlns:p14="http://schemas.microsoft.com/office/powerpoint/2010/main" val="1015616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D97A-A636-56C6-E93B-4DFB4E355206}"/>
              </a:ext>
            </a:extLst>
          </p:cNvPr>
          <p:cNvSpPr>
            <a:spLocks noGrp="1"/>
          </p:cNvSpPr>
          <p:nvPr>
            <p:ph type="title"/>
          </p:nvPr>
        </p:nvSpPr>
        <p:spPr/>
        <p:txBody>
          <a:bodyPr>
            <a:normAutofit/>
          </a:bodyPr>
          <a:lstStyle/>
          <a:p>
            <a:r>
              <a:rPr lang="en-KR" dirty="0"/>
              <a:t>Spatial Feature Plot of predicted cell type proportion</a:t>
            </a:r>
          </a:p>
        </p:txBody>
      </p:sp>
      <p:sp>
        <p:nvSpPr>
          <p:cNvPr id="4" name="Date Placeholder 3">
            <a:extLst>
              <a:ext uri="{FF2B5EF4-FFF2-40B4-BE49-F238E27FC236}">
                <a16:creationId xmlns:a16="http://schemas.microsoft.com/office/drawing/2014/main" id="{64C9D0BB-E1E2-D55D-0DF1-4F1F93215B0A}"/>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E9099D61-0799-90AF-44C4-7B1AEAC2DE74}"/>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86A54789-D9E0-FD5F-22D6-0A0EC865F3B7}"/>
              </a:ext>
            </a:extLst>
          </p:cNvPr>
          <p:cNvSpPr>
            <a:spLocks noGrp="1"/>
          </p:cNvSpPr>
          <p:nvPr>
            <p:ph type="sldNum" sz="quarter" idx="12"/>
          </p:nvPr>
        </p:nvSpPr>
        <p:spPr/>
        <p:txBody>
          <a:bodyPr/>
          <a:lstStyle/>
          <a:p>
            <a:fld id="{11828C5E-8CE4-D747-8F0F-AA7D410D5DC1}" type="slidenum">
              <a:rPr lang="en-KR" smtClean="0"/>
              <a:pPr/>
              <a:t>40</a:t>
            </a:fld>
            <a:endParaRPr lang="en-KR" dirty="0"/>
          </a:p>
        </p:txBody>
      </p:sp>
      <p:sp>
        <p:nvSpPr>
          <p:cNvPr id="7" name="직사각형 5">
            <a:extLst>
              <a:ext uri="{FF2B5EF4-FFF2-40B4-BE49-F238E27FC236}">
                <a16:creationId xmlns:a16="http://schemas.microsoft.com/office/drawing/2014/main" id="{D97C4C26-2962-8A40-B13F-F328B28FFD74}"/>
              </a:ext>
            </a:extLst>
          </p:cNvPr>
          <p:cNvSpPr/>
          <p:nvPr/>
        </p:nvSpPr>
        <p:spPr>
          <a:xfrm>
            <a:off x="707681" y="1602511"/>
            <a:ext cx="10788993" cy="1267795"/>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Courier New" panose="02070309020205020404" pitchFamily="49" charset="0"/>
                <a:cs typeface="Courier New" panose="02070309020205020404" pitchFamily="49" charset="0"/>
              </a:rPr>
              <a:t>pdf('./</a:t>
            </a:r>
            <a:r>
              <a:rPr lang="en-US" altLang="ko-KR" sz="1100" dirty="0" err="1">
                <a:solidFill>
                  <a:schemeClr val="tx1"/>
                </a:solidFill>
                <a:latin typeface="Courier New" panose="02070309020205020404" pitchFamily="49" charset="0"/>
                <a:cs typeface="Courier New" panose="02070309020205020404" pitchFamily="49" charset="0"/>
              </a:rPr>
              <a:t>integreated_spatialfeautrePlot.pdf</a:t>
            </a:r>
            <a:r>
              <a:rPr lang="en-US" altLang="ko-KR" sz="1100" dirty="0">
                <a:solidFill>
                  <a:schemeClr val="tx1"/>
                </a:solidFill>
                <a:latin typeface="Courier New" panose="02070309020205020404" pitchFamily="49" charset="0"/>
                <a:cs typeface="Courier New" panose="02070309020205020404" pitchFamily="49" charset="0"/>
              </a:rPr>
              <a:t>', width = 10, height = 5)</a:t>
            </a:r>
          </a:p>
          <a:p>
            <a:r>
              <a:rPr lang="en-US" altLang="ko-KR" sz="1100" dirty="0" err="1">
                <a:solidFill>
                  <a:schemeClr val="tx1"/>
                </a:solidFill>
                <a:latin typeface="Courier New" panose="02070309020205020404" pitchFamily="49" charset="0"/>
                <a:cs typeface="Courier New" panose="02070309020205020404" pitchFamily="49" charset="0"/>
              </a:rPr>
              <a:t>SpatialFeaturePlot</a:t>
            </a:r>
            <a:r>
              <a:rPr lang="en-US" altLang="ko-KR" sz="1100" dirty="0">
                <a:solidFill>
                  <a:schemeClr val="tx1"/>
                </a:solidFill>
                <a:latin typeface="Courier New" panose="02070309020205020404" pitchFamily="49" charset="0"/>
                <a:cs typeface="Courier New" panose="02070309020205020404" pitchFamily="49" charset="0"/>
              </a:rPr>
              <a:t>(cortex, features = c("Astro", "L2/3 IT", "L4", "L5 PT", "L5 IT"), </a:t>
            </a:r>
            <a:r>
              <a:rPr lang="en-US" altLang="ko-KR" sz="1100" dirty="0" err="1">
                <a:solidFill>
                  <a:schemeClr val="tx1"/>
                </a:solidFill>
                <a:latin typeface="Courier New" panose="02070309020205020404" pitchFamily="49" charset="0"/>
                <a:cs typeface="Courier New" panose="02070309020205020404" pitchFamily="49" charset="0"/>
              </a:rPr>
              <a:t>pt.size.factor</a:t>
            </a:r>
            <a:r>
              <a:rPr lang="en-US" altLang="ko-KR" sz="1100" dirty="0">
                <a:solidFill>
                  <a:schemeClr val="tx1"/>
                </a:solidFill>
                <a:latin typeface="Courier New" panose="02070309020205020404" pitchFamily="49" charset="0"/>
                <a:cs typeface="Courier New" panose="02070309020205020404" pitchFamily="49" charset="0"/>
              </a:rPr>
              <a:t> = 1, </a:t>
            </a:r>
            <a:r>
              <a:rPr lang="en-US" altLang="ko-KR" sz="1100" dirty="0" err="1">
                <a:solidFill>
                  <a:schemeClr val="tx1"/>
                </a:solidFill>
                <a:latin typeface="Courier New" panose="02070309020205020404" pitchFamily="49" charset="0"/>
                <a:cs typeface="Courier New" panose="02070309020205020404" pitchFamily="49" charset="0"/>
              </a:rPr>
              <a:t>ncol</a:t>
            </a:r>
            <a:r>
              <a:rPr lang="en-US" altLang="ko-KR" sz="1100" dirty="0">
                <a:solidFill>
                  <a:schemeClr val="tx1"/>
                </a:solidFill>
                <a:latin typeface="Courier New" panose="02070309020205020404" pitchFamily="49" charset="0"/>
                <a:cs typeface="Courier New" panose="02070309020205020404" pitchFamily="49" charset="0"/>
              </a:rPr>
              <a:t> = 5, </a:t>
            </a:r>
          </a:p>
          <a:p>
            <a:r>
              <a:rPr lang="en-US" altLang="ko-KR" sz="1100" dirty="0">
                <a:solidFill>
                  <a:schemeClr val="tx1"/>
                </a:solidFill>
                <a:latin typeface="Courier New" panose="02070309020205020404" pitchFamily="49" charset="0"/>
                <a:cs typeface="Courier New" panose="02070309020205020404" pitchFamily="49" charset="0"/>
              </a:rPr>
              <a:t>		crop = FALSE, alpha = c(0.1, 1))</a:t>
            </a:r>
          </a:p>
          <a:p>
            <a:r>
              <a:rPr lang="en-US" altLang="ko-KR" sz="1100" dirty="0" err="1">
                <a:solidFill>
                  <a:schemeClr val="tx1"/>
                </a:solidFill>
                <a:latin typeface="Courier New" panose="02070309020205020404" pitchFamily="49" charset="0"/>
                <a:cs typeface="Courier New" panose="02070309020205020404" pitchFamily="49" charset="0"/>
              </a:rPr>
              <a:t>SpatialFeaturePlot</a:t>
            </a:r>
            <a:r>
              <a:rPr lang="en-US" altLang="ko-KR" sz="1100" dirty="0">
                <a:solidFill>
                  <a:schemeClr val="tx1"/>
                </a:solidFill>
                <a:latin typeface="Courier New" panose="02070309020205020404" pitchFamily="49" charset="0"/>
                <a:cs typeface="Courier New" panose="02070309020205020404" pitchFamily="49" charset="0"/>
              </a:rPr>
              <a:t>(cortex, features = c("Astro", "L2/3 IT", "L4", "L5 PT", "L5 IT"), </a:t>
            </a:r>
            <a:r>
              <a:rPr lang="en-US" altLang="ko-KR" sz="1100" dirty="0" err="1">
                <a:solidFill>
                  <a:schemeClr val="tx1"/>
                </a:solidFill>
                <a:latin typeface="Courier New" panose="02070309020205020404" pitchFamily="49" charset="0"/>
                <a:cs typeface="Courier New" panose="02070309020205020404" pitchFamily="49" charset="0"/>
              </a:rPr>
              <a:t>pt.size.factor</a:t>
            </a:r>
            <a:r>
              <a:rPr lang="en-US" altLang="ko-KR" sz="1100" dirty="0">
                <a:solidFill>
                  <a:schemeClr val="tx1"/>
                </a:solidFill>
                <a:latin typeface="Courier New" panose="02070309020205020404" pitchFamily="49" charset="0"/>
                <a:cs typeface="Courier New" panose="02070309020205020404" pitchFamily="49" charset="0"/>
              </a:rPr>
              <a:t> = 1, </a:t>
            </a:r>
            <a:r>
              <a:rPr lang="en-US" altLang="ko-KR" sz="1100" dirty="0" err="1">
                <a:solidFill>
                  <a:schemeClr val="tx1"/>
                </a:solidFill>
                <a:latin typeface="Courier New" panose="02070309020205020404" pitchFamily="49" charset="0"/>
                <a:cs typeface="Courier New" panose="02070309020205020404" pitchFamily="49" charset="0"/>
              </a:rPr>
              <a:t>ncol</a:t>
            </a:r>
            <a:r>
              <a:rPr lang="en-US" altLang="ko-KR" sz="1100" dirty="0">
                <a:solidFill>
                  <a:schemeClr val="tx1"/>
                </a:solidFill>
                <a:latin typeface="Courier New" panose="02070309020205020404" pitchFamily="49" charset="0"/>
                <a:cs typeface="Courier New" panose="02070309020205020404" pitchFamily="49" charset="0"/>
              </a:rPr>
              <a:t> = 5, </a:t>
            </a:r>
          </a:p>
          <a:p>
            <a:r>
              <a:rPr lang="en-US" altLang="ko-KR" sz="1100" dirty="0">
                <a:solidFill>
                  <a:schemeClr val="tx1"/>
                </a:solidFill>
                <a:latin typeface="Courier New" panose="02070309020205020404" pitchFamily="49" charset="0"/>
                <a:cs typeface="Courier New" panose="02070309020205020404" pitchFamily="49" charset="0"/>
              </a:rPr>
              <a:t>		crop = T, alpha = c(0.1, 1))</a:t>
            </a:r>
          </a:p>
          <a:p>
            <a:r>
              <a:rPr lang="en-US" altLang="ko-KR" sz="1100" dirty="0" err="1">
                <a:solidFill>
                  <a:schemeClr val="tx1"/>
                </a:solidFill>
                <a:latin typeface="Courier New" panose="02070309020205020404" pitchFamily="49" charset="0"/>
                <a:cs typeface="Courier New" panose="02070309020205020404" pitchFamily="49" charset="0"/>
              </a:rPr>
              <a:t>dev.off</a:t>
            </a:r>
            <a:r>
              <a:rPr lang="en-US" altLang="ko-KR" sz="1100" dirty="0">
                <a:solidFill>
                  <a:schemeClr val="tx1"/>
                </a:solidFill>
                <a:latin typeface="Courier New" panose="02070309020205020404" pitchFamily="49" charset="0"/>
                <a:cs typeface="Courier New" panose="02070309020205020404" pitchFamily="49" charset="0"/>
              </a:rPr>
              <a:t>()</a:t>
            </a:r>
          </a:p>
        </p:txBody>
      </p:sp>
      <p:pic>
        <p:nvPicPr>
          <p:cNvPr id="8" name="그림 7">
            <a:extLst>
              <a:ext uri="{FF2B5EF4-FFF2-40B4-BE49-F238E27FC236}">
                <a16:creationId xmlns:a16="http://schemas.microsoft.com/office/drawing/2014/main" id="{D18DF73D-51E0-B710-09FB-70D25F981DED}"/>
              </a:ext>
            </a:extLst>
          </p:cNvPr>
          <p:cNvPicPr>
            <a:picLocks noChangeAspect="1"/>
          </p:cNvPicPr>
          <p:nvPr/>
        </p:nvPicPr>
        <p:blipFill>
          <a:blip r:embed="rId2"/>
          <a:stretch>
            <a:fillRect/>
          </a:stretch>
        </p:blipFill>
        <p:spPr>
          <a:xfrm>
            <a:off x="2822882" y="3068229"/>
            <a:ext cx="6546235" cy="1659184"/>
          </a:xfrm>
          <a:prstGeom prst="rect">
            <a:avLst/>
          </a:prstGeom>
        </p:spPr>
      </p:pic>
      <p:pic>
        <p:nvPicPr>
          <p:cNvPr id="9" name="그림 8">
            <a:extLst>
              <a:ext uri="{FF2B5EF4-FFF2-40B4-BE49-F238E27FC236}">
                <a16:creationId xmlns:a16="http://schemas.microsoft.com/office/drawing/2014/main" id="{BEB846A0-9D56-D327-E3F2-FF6A1299B84B}"/>
              </a:ext>
            </a:extLst>
          </p:cNvPr>
          <p:cNvPicPr>
            <a:picLocks noChangeAspect="1"/>
          </p:cNvPicPr>
          <p:nvPr/>
        </p:nvPicPr>
        <p:blipFill>
          <a:blip r:embed="rId3"/>
          <a:stretch>
            <a:fillRect/>
          </a:stretch>
        </p:blipFill>
        <p:spPr>
          <a:xfrm>
            <a:off x="2822882" y="4811983"/>
            <a:ext cx="6546234" cy="1670418"/>
          </a:xfrm>
          <a:prstGeom prst="rect">
            <a:avLst/>
          </a:prstGeom>
        </p:spPr>
      </p:pic>
      <p:sp>
        <p:nvSpPr>
          <p:cNvPr id="10" name="TextBox 9">
            <a:extLst>
              <a:ext uri="{FF2B5EF4-FFF2-40B4-BE49-F238E27FC236}">
                <a16:creationId xmlns:a16="http://schemas.microsoft.com/office/drawing/2014/main" id="{F6D06C68-723D-D32B-A613-317F205E2610}"/>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699F71C-97A9-674D-9EF9-3C9CE5E7DF1E}"/>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E4F37EE-1349-AA00-CEC8-B4F8BE238723}"/>
              </a:ext>
            </a:extLst>
          </p:cNvPr>
          <p:cNvSpPr txBox="1"/>
          <p:nvPr/>
        </p:nvSpPr>
        <p:spPr>
          <a:xfrm>
            <a:off x="7716568" y="-4015"/>
            <a:ext cx="1521570"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Find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E15DD38-8124-9D49-08F0-E575D8F8E078}"/>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4" name="Straight Connector 17">
            <a:extLst>
              <a:ext uri="{FF2B5EF4-FFF2-40B4-BE49-F238E27FC236}">
                <a16:creationId xmlns:a16="http://schemas.microsoft.com/office/drawing/2014/main" id="{EB0A30C2-F5DC-BB62-BAAE-3157655956A8}"/>
              </a:ext>
            </a:extLst>
          </p:cNvPr>
          <p:cNvCxnSpPr>
            <a:cxnSpLocks/>
            <a:stCxn id="10" idx="3"/>
            <a:endCxn id="11"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C7FD67CD-B72B-B64F-2377-EA306DB96A08}"/>
              </a:ext>
            </a:extLst>
          </p:cNvPr>
          <p:cNvCxnSpPr>
            <a:cxnSpLocks/>
            <a:stCxn id="12" idx="3"/>
            <a:endCxn id="13" idx="1"/>
          </p:cNvCxnSpPr>
          <p:nvPr/>
        </p:nvCxnSpPr>
        <p:spPr>
          <a:xfrm>
            <a:off x="9238138" y="119096"/>
            <a:ext cx="1664726"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77EC82-5FC9-0408-E836-83B086864A69}"/>
              </a:ext>
            </a:extLst>
          </p:cNvPr>
          <p:cNvCxnSpPr>
            <a:cxnSpLocks/>
            <a:stCxn id="11" idx="3"/>
            <a:endCxn id="12" idx="1"/>
          </p:cNvCxnSpPr>
          <p:nvPr/>
        </p:nvCxnSpPr>
        <p:spPr>
          <a:xfrm>
            <a:off x="5804195" y="117858"/>
            <a:ext cx="1912373"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09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897C2-7244-DF4F-C84B-9F49966D8ABD}"/>
              </a:ext>
            </a:extLst>
          </p:cNvPr>
          <p:cNvSpPr>
            <a:spLocks noGrp="1"/>
          </p:cNvSpPr>
          <p:nvPr>
            <p:ph type="title"/>
          </p:nvPr>
        </p:nvSpPr>
        <p:spPr/>
        <p:txBody>
          <a:bodyPr/>
          <a:lstStyle/>
          <a:p>
            <a:r>
              <a:rPr lang="en-US" dirty="0"/>
              <a:t>Transfer annotation</a:t>
            </a:r>
            <a:endParaRPr lang="en-KR" dirty="0"/>
          </a:p>
        </p:txBody>
      </p:sp>
      <p:sp>
        <p:nvSpPr>
          <p:cNvPr id="4" name="Date Placeholder 3">
            <a:extLst>
              <a:ext uri="{FF2B5EF4-FFF2-40B4-BE49-F238E27FC236}">
                <a16:creationId xmlns:a16="http://schemas.microsoft.com/office/drawing/2014/main" id="{2AFC8543-E70C-12CD-DC27-B452681565B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2A098870-8919-C8BB-AFBB-A77B771F818D}"/>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CEC76641-7B8F-70B2-9B48-9994BB8CF471}"/>
              </a:ext>
            </a:extLst>
          </p:cNvPr>
          <p:cNvSpPr>
            <a:spLocks noGrp="1"/>
          </p:cNvSpPr>
          <p:nvPr>
            <p:ph type="sldNum" sz="quarter" idx="12"/>
          </p:nvPr>
        </p:nvSpPr>
        <p:spPr/>
        <p:txBody>
          <a:bodyPr/>
          <a:lstStyle/>
          <a:p>
            <a:fld id="{11828C5E-8CE4-D747-8F0F-AA7D410D5DC1}" type="slidenum">
              <a:rPr lang="en-KR" smtClean="0"/>
              <a:pPr/>
              <a:t>41</a:t>
            </a:fld>
            <a:endParaRPr lang="en-KR" dirty="0"/>
          </a:p>
        </p:txBody>
      </p:sp>
      <p:sp>
        <p:nvSpPr>
          <p:cNvPr id="7" name="직사각형 5">
            <a:extLst>
              <a:ext uri="{FF2B5EF4-FFF2-40B4-BE49-F238E27FC236}">
                <a16:creationId xmlns:a16="http://schemas.microsoft.com/office/drawing/2014/main" id="{38BADEB3-6B6C-5A8B-2BB0-3EB095992143}"/>
              </a:ext>
            </a:extLst>
          </p:cNvPr>
          <p:cNvSpPr/>
          <p:nvPr/>
        </p:nvSpPr>
        <p:spPr>
          <a:xfrm>
            <a:off x="695325" y="1592263"/>
            <a:ext cx="10801350" cy="170539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We also get predicted cell type metadata for each spot</a:t>
            </a:r>
          </a:p>
          <a:p>
            <a:endParaRPr lang="en-US" altLang="ko-KR" sz="1300" dirty="0">
              <a:solidFill>
                <a:schemeClr val="tx1"/>
              </a:solidFill>
              <a:latin typeface="Arial" panose="020B0604020202020204" pitchFamily="34" charset="0"/>
              <a:cs typeface="Arial" panose="020B0604020202020204" pitchFamily="34" charset="0"/>
            </a:endParaRPr>
          </a:p>
          <a:p>
            <a:r>
              <a:rPr lang="en-US" altLang="ko-KR" sz="1200" dirty="0">
                <a:solidFill>
                  <a:schemeClr val="tx1"/>
                </a:solidFill>
                <a:latin typeface="Courier New" panose="02070309020205020404" pitchFamily="49" charset="0"/>
                <a:cs typeface="Courier New" panose="02070309020205020404" pitchFamily="49" charset="0"/>
              </a:rPr>
              <a:t>predictions = </a:t>
            </a:r>
            <a:r>
              <a:rPr lang="en-US" altLang="ko-KR" sz="1200" dirty="0" err="1">
                <a:solidFill>
                  <a:schemeClr val="tx1"/>
                </a:solidFill>
                <a:latin typeface="Courier New" panose="02070309020205020404" pitchFamily="49" charset="0"/>
                <a:cs typeface="Courier New" panose="02070309020205020404" pitchFamily="49" charset="0"/>
              </a:rPr>
              <a:t>TransferData</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anchorset</a:t>
            </a:r>
            <a:r>
              <a:rPr lang="en-US" altLang="ko-KR" sz="1200" dirty="0">
                <a:solidFill>
                  <a:schemeClr val="tx1"/>
                </a:solidFill>
                <a:latin typeface="Courier New" panose="02070309020205020404" pitchFamily="49" charset="0"/>
                <a:cs typeface="Courier New" panose="02070309020205020404" pitchFamily="49" charset="0"/>
              </a:rPr>
              <a:t> = anchors, </a:t>
            </a:r>
            <a:r>
              <a:rPr lang="en-US" altLang="ko-KR" sz="1200" dirty="0" err="1">
                <a:solidFill>
                  <a:schemeClr val="tx1"/>
                </a:solidFill>
                <a:latin typeface="Courier New" panose="02070309020205020404" pitchFamily="49" charset="0"/>
                <a:cs typeface="Courier New" panose="02070309020205020404" pitchFamily="49" charset="0"/>
              </a:rPr>
              <a:t>refdata</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allen_reference$subclass</a:t>
            </a:r>
            <a:r>
              <a:rPr lang="en-US" altLang="ko-KR" sz="1200" dirty="0">
                <a:solidFill>
                  <a:schemeClr val="tx1"/>
                </a:solidFill>
                <a:latin typeface="Courier New" panose="02070309020205020404" pitchFamily="49" charset="0"/>
                <a:cs typeface="Courier New" panose="02070309020205020404" pitchFamily="49" charset="0"/>
              </a:rPr>
              <a:t>,</a:t>
            </a:r>
            <a:r>
              <a:rPr lang="ko-KR" altLang="en-US" sz="1200" dirty="0">
                <a:solidFill>
                  <a:schemeClr val="tx1"/>
                </a:solidFill>
                <a:latin typeface="Courier New" panose="02070309020205020404" pitchFamily="49" charset="0"/>
                <a:cs typeface="Courier New" panose="02070309020205020404" pitchFamily="49" charset="0"/>
              </a:rPr>
              <a:t> </a:t>
            </a:r>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a:solidFill>
                  <a:schemeClr val="tx1"/>
                </a:solidFill>
                <a:latin typeface="Courier New" panose="02070309020205020404" pitchFamily="49" charset="0"/>
                <a:cs typeface="Courier New" panose="02070309020205020404" pitchFamily="49" charset="0"/>
              </a:rPr>
              <a:t>			</a:t>
            </a:r>
            <a:r>
              <a:rPr lang="en-US" altLang="ko-KR" sz="1200" dirty="0" err="1">
                <a:solidFill>
                  <a:schemeClr val="tx1"/>
                </a:solidFill>
                <a:latin typeface="Courier New" panose="02070309020205020404" pitchFamily="49" charset="0"/>
                <a:cs typeface="Courier New" panose="02070309020205020404" pitchFamily="49" charset="0"/>
              </a:rPr>
              <a:t>weight.reduction</a:t>
            </a:r>
            <a:r>
              <a:rPr lang="en-US" altLang="ko-KR" sz="1200" dirty="0">
                <a:solidFill>
                  <a:schemeClr val="tx1"/>
                </a:solidFill>
                <a:latin typeface="Courier New" panose="02070309020205020404" pitchFamily="49" charset="0"/>
                <a:cs typeface="Courier New" panose="02070309020205020404" pitchFamily="49" charset="0"/>
              </a:rPr>
              <a:t> = cortex[["</a:t>
            </a:r>
            <a:r>
              <a:rPr lang="en-US" altLang="ko-KR" sz="1200" dirty="0" err="1">
                <a:solidFill>
                  <a:schemeClr val="tx1"/>
                </a:solidFill>
                <a:latin typeface="Courier New" panose="02070309020205020404" pitchFamily="49" charset="0"/>
                <a:cs typeface="Courier New" panose="02070309020205020404" pitchFamily="49" charset="0"/>
              </a:rPr>
              <a:t>pca</a:t>
            </a:r>
            <a:r>
              <a:rPr lang="en-US" altLang="ko-KR" sz="1200" dirty="0">
                <a:solidFill>
                  <a:schemeClr val="tx1"/>
                </a:solidFill>
                <a:latin typeface="Courier New" panose="02070309020205020404" pitchFamily="49" charset="0"/>
                <a:cs typeface="Courier New" panose="02070309020205020404" pitchFamily="49" charset="0"/>
              </a:rPr>
              <a:t>"]], dims = 1:30)</a:t>
            </a:r>
          </a:p>
          <a:p>
            <a:r>
              <a:rPr lang="en-US" altLang="ko-KR" sz="1200" dirty="0">
                <a:solidFill>
                  <a:schemeClr val="tx1"/>
                </a:solidFill>
                <a:latin typeface="Courier New" panose="02070309020205020404" pitchFamily="49" charset="0"/>
                <a:cs typeface="Courier New" panose="02070309020205020404" pitchFamily="49" charset="0"/>
              </a:rPr>
              <a:t>cortex = </a:t>
            </a:r>
            <a:r>
              <a:rPr lang="en-US" altLang="ko-KR" sz="1200" dirty="0" err="1">
                <a:solidFill>
                  <a:schemeClr val="tx1"/>
                </a:solidFill>
                <a:latin typeface="Courier New" panose="02070309020205020404" pitchFamily="49" charset="0"/>
                <a:cs typeface="Courier New" panose="02070309020205020404" pitchFamily="49" charset="0"/>
              </a:rPr>
              <a:t>AddMetaData</a:t>
            </a:r>
            <a:r>
              <a:rPr lang="en-US" altLang="ko-KR" sz="1200" dirty="0">
                <a:solidFill>
                  <a:schemeClr val="tx1"/>
                </a:solidFill>
                <a:latin typeface="Courier New" panose="02070309020205020404" pitchFamily="49" charset="0"/>
                <a:cs typeface="Courier New" panose="02070309020205020404" pitchFamily="49" charset="0"/>
              </a:rPr>
              <a:t>(cortex, metadata = predictions)</a:t>
            </a:r>
          </a:p>
          <a:p>
            <a:r>
              <a:rPr lang="en-US" altLang="ko-KR" sz="1200" dirty="0" err="1">
                <a:solidFill>
                  <a:schemeClr val="tx1"/>
                </a:solidFill>
                <a:latin typeface="Courier New" panose="02070309020205020404" pitchFamily="49" charset="0"/>
                <a:cs typeface="Courier New" panose="02070309020205020404" pitchFamily="49" charset="0"/>
              </a:rPr>
              <a:t>cortex$predicted.id</a:t>
            </a:r>
            <a:r>
              <a:rPr lang="en-US" altLang="ko-KR" sz="1200" dirty="0">
                <a:solidFill>
                  <a:schemeClr val="tx1"/>
                </a:solidFill>
                <a:latin typeface="Courier New" panose="02070309020205020404" pitchFamily="49" charset="0"/>
                <a:cs typeface="Courier New" panose="02070309020205020404" pitchFamily="49" charset="0"/>
              </a:rPr>
              <a:t> = factor(</a:t>
            </a:r>
            <a:r>
              <a:rPr lang="en-US" altLang="ko-KR" sz="1200" dirty="0" err="1">
                <a:solidFill>
                  <a:schemeClr val="tx1"/>
                </a:solidFill>
                <a:latin typeface="Courier New" panose="02070309020205020404" pitchFamily="49" charset="0"/>
                <a:cs typeface="Courier New" panose="02070309020205020404" pitchFamily="49" charset="0"/>
              </a:rPr>
              <a:t>cortex$predicted.id</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cortex = </a:t>
            </a:r>
            <a:r>
              <a:rPr lang="en-US" altLang="ko-KR" sz="1200" dirty="0" err="1">
                <a:solidFill>
                  <a:schemeClr val="tx1"/>
                </a:solidFill>
                <a:latin typeface="Courier New" panose="02070309020205020404" pitchFamily="49" charset="0"/>
                <a:cs typeface="Courier New" panose="02070309020205020404" pitchFamily="49" charset="0"/>
              </a:rPr>
              <a:t>SetIdent</a:t>
            </a:r>
            <a:r>
              <a:rPr lang="en-US" altLang="ko-KR" sz="1200" dirty="0">
                <a:solidFill>
                  <a:schemeClr val="tx1"/>
                </a:solidFill>
                <a:latin typeface="Courier New" panose="02070309020205020404" pitchFamily="49" charset="0"/>
                <a:cs typeface="Courier New" panose="02070309020205020404" pitchFamily="49" charset="0"/>
              </a:rPr>
              <a:t>(cortex, value</a:t>
            </a:r>
            <a:r>
              <a:rPr lang="ko-KR" altLang="en-US" sz="1200" dirty="0">
                <a:solidFill>
                  <a:schemeClr val="tx1"/>
                </a:solidFill>
                <a:latin typeface="Courier New" panose="02070309020205020404" pitchFamily="49" charset="0"/>
                <a:cs typeface="Courier New" panose="02070309020205020404" pitchFamily="49" charset="0"/>
              </a:rPr>
              <a:t> </a:t>
            </a:r>
            <a:r>
              <a:rPr lang="en-US" altLang="ko-KR" sz="1200" dirty="0">
                <a:solidFill>
                  <a:schemeClr val="tx1"/>
                </a:solidFill>
                <a:latin typeface="Courier New" panose="02070309020205020404" pitchFamily="49" charset="0"/>
                <a:cs typeface="Courier New" panose="02070309020205020404" pitchFamily="49" charset="0"/>
              </a:rPr>
              <a:t>=</a:t>
            </a:r>
            <a:r>
              <a:rPr lang="ko-KR" altLang="en-US" sz="1200" dirty="0">
                <a:solidFill>
                  <a:schemeClr val="tx1"/>
                </a:solidFill>
                <a:latin typeface="Courier New" panose="02070309020205020404" pitchFamily="49" charset="0"/>
                <a:cs typeface="Courier New" panose="02070309020205020404" pitchFamily="49" charset="0"/>
              </a:rPr>
              <a:t> </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predicted.id</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SpatialDimPlot</a:t>
            </a:r>
            <a:r>
              <a:rPr lang="en-US" altLang="ko-KR" sz="1200" dirty="0">
                <a:solidFill>
                  <a:schemeClr val="tx1"/>
                </a:solidFill>
                <a:latin typeface="Courier New" panose="02070309020205020404" pitchFamily="49" charset="0"/>
                <a:cs typeface="Courier New" panose="02070309020205020404" pitchFamily="49" charset="0"/>
              </a:rPr>
              <a:t>(cortex, label = T, </a:t>
            </a:r>
            <a:r>
              <a:rPr lang="en-US" altLang="ko-KR" sz="1200" dirty="0" err="1">
                <a:solidFill>
                  <a:schemeClr val="tx1"/>
                </a:solidFill>
                <a:latin typeface="Courier New" panose="02070309020205020404" pitchFamily="49" charset="0"/>
                <a:cs typeface="Courier New" panose="02070309020205020404" pitchFamily="49" charset="0"/>
              </a:rPr>
              <a:t>label.size</a:t>
            </a:r>
            <a:r>
              <a:rPr lang="en-US" altLang="ko-KR" sz="1200" dirty="0">
                <a:solidFill>
                  <a:schemeClr val="tx1"/>
                </a:solidFill>
                <a:latin typeface="Courier New" panose="02070309020205020404" pitchFamily="49" charset="0"/>
                <a:cs typeface="Courier New" panose="02070309020205020404" pitchFamily="49" charset="0"/>
              </a:rPr>
              <a:t> = 3)</a:t>
            </a:r>
          </a:p>
        </p:txBody>
      </p:sp>
      <p:pic>
        <p:nvPicPr>
          <p:cNvPr id="8" name="그림 20">
            <a:extLst>
              <a:ext uri="{FF2B5EF4-FFF2-40B4-BE49-F238E27FC236}">
                <a16:creationId xmlns:a16="http://schemas.microsoft.com/office/drawing/2014/main" id="{C5FE4780-BF5C-C47D-E66D-FA433D7F7AB2}"/>
              </a:ext>
            </a:extLst>
          </p:cNvPr>
          <p:cNvPicPr>
            <a:picLocks noChangeAspect="1"/>
          </p:cNvPicPr>
          <p:nvPr/>
        </p:nvPicPr>
        <p:blipFill>
          <a:blip r:embed="rId2"/>
          <a:stretch>
            <a:fillRect/>
          </a:stretch>
        </p:blipFill>
        <p:spPr>
          <a:xfrm>
            <a:off x="4218782" y="3454676"/>
            <a:ext cx="3754435" cy="2881181"/>
          </a:xfrm>
          <a:prstGeom prst="rect">
            <a:avLst/>
          </a:prstGeom>
        </p:spPr>
      </p:pic>
      <p:sp>
        <p:nvSpPr>
          <p:cNvPr id="9" name="TextBox 8">
            <a:extLst>
              <a:ext uri="{FF2B5EF4-FFF2-40B4-BE49-F238E27FC236}">
                <a16:creationId xmlns:a16="http://schemas.microsoft.com/office/drawing/2014/main" id="{58F96F28-76A8-513C-4710-ABD3BB21C03A}"/>
              </a:ext>
            </a:extLst>
          </p:cNvPr>
          <p:cNvSpPr txBox="1"/>
          <p:nvPr/>
        </p:nvSpPr>
        <p:spPr>
          <a:xfrm>
            <a:off x="-4605" y="-5252"/>
            <a:ext cx="19704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A6F810E-0F5F-63D8-25E4-69E5CECAD9F1}"/>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A7E37AD-F95F-34C2-8B5B-5C3B244BC821}"/>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AAD9163-865B-901D-CF74-97FAD7BD5BC7}"/>
              </a:ext>
            </a:extLst>
          </p:cNvPr>
          <p:cNvSpPr txBox="1"/>
          <p:nvPr/>
        </p:nvSpPr>
        <p:spPr>
          <a:xfrm>
            <a:off x="10791651" y="1853"/>
            <a:ext cx="1386918"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57AC0B3E-6398-F1DB-ECCE-AF3498DEA622}"/>
              </a:ext>
            </a:extLst>
          </p:cNvPr>
          <p:cNvCxnSpPr>
            <a:cxnSpLocks/>
            <a:stCxn id="9" idx="3"/>
            <a:endCxn id="10" idx="1"/>
          </p:cNvCxnSpPr>
          <p:nvPr/>
        </p:nvCxnSpPr>
        <p:spPr>
          <a:xfrm flipV="1">
            <a:off x="1965806" y="117858"/>
            <a:ext cx="1691647"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6A6915C-CA97-69B3-1DF9-D58FF36A2998}"/>
              </a:ext>
            </a:extLst>
          </p:cNvPr>
          <p:cNvCxnSpPr>
            <a:cxnSpLocks/>
            <a:stCxn id="11" idx="3"/>
            <a:endCxn id="12" idx="1"/>
          </p:cNvCxnSpPr>
          <p:nvPr/>
        </p:nvCxnSpPr>
        <p:spPr>
          <a:xfrm>
            <a:off x="9129134" y="119096"/>
            <a:ext cx="1662517"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3C36FB7-80B5-099E-ED4A-DAEE5A4EDBB9}"/>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228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D54A-1A69-161E-B14A-0A3C970D8251}"/>
              </a:ext>
            </a:extLst>
          </p:cNvPr>
          <p:cNvSpPr>
            <a:spLocks noGrp="1"/>
          </p:cNvSpPr>
          <p:nvPr>
            <p:ph type="title"/>
          </p:nvPr>
        </p:nvSpPr>
        <p:spPr/>
        <p:txBody>
          <a:bodyPr>
            <a:normAutofit/>
          </a:bodyPr>
          <a:lstStyle/>
          <a:p>
            <a:r>
              <a:rPr lang="en-KR" dirty="0"/>
              <a:t>Remove all objects before starting next chapter</a:t>
            </a:r>
          </a:p>
        </p:txBody>
      </p:sp>
      <p:sp>
        <p:nvSpPr>
          <p:cNvPr id="4" name="Date Placeholder 3">
            <a:extLst>
              <a:ext uri="{FF2B5EF4-FFF2-40B4-BE49-F238E27FC236}">
                <a16:creationId xmlns:a16="http://schemas.microsoft.com/office/drawing/2014/main" id="{CD0AA322-7FB7-A10B-AE9A-375D7E747901}"/>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2816217D-D2A6-03F7-2B0A-5186A59E8A4B}"/>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204F03C7-043E-4539-5D5C-0EBB97DEB6C6}"/>
              </a:ext>
            </a:extLst>
          </p:cNvPr>
          <p:cNvSpPr>
            <a:spLocks noGrp="1"/>
          </p:cNvSpPr>
          <p:nvPr>
            <p:ph type="sldNum" sz="quarter" idx="12"/>
          </p:nvPr>
        </p:nvSpPr>
        <p:spPr/>
        <p:txBody>
          <a:bodyPr/>
          <a:lstStyle/>
          <a:p>
            <a:fld id="{11828C5E-8CE4-D747-8F0F-AA7D410D5DC1}" type="slidenum">
              <a:rPr lang="en-KR" smtClean="0"/>
              <a:pPr/>
              <a:t>42</a:t>
            </a:fld>
            <a:endParaRPr lang="en-KR" dirty="0"/>
          </a:p>
        </p:txBody>
      </p:sp>
      <p:sp>
        <p:nvSpPr>
          <p:cNvPr id="7" name="직사각형 5">
            <a:extLst>
              <a:ext uri="{FF2B5EF4-FFF2-40B4-BE49-F238E27FC236}">
                <a16:creationId xmlns:a16="http://schemas.microsoft.com/office/drawing/2014/main" id="{CD8CE1F7-DF54-A311-CEA9-4A466F74A84A}"/>
              </a:ext>
            </a:extLst>
          </p:cNvPr>
          <p:cNvSpPr/>
          <p:nvPr/>
        </p:nvSpPr>
        <p:spPr>
          <a:xfrm>
            <a:off x="695325" y="1592263"/>
            <a:ext cx="10801350" cy="182088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ore-US" altLang="en-US" sz="1400" dirty="0">
                <a:solidFill>
                  <a:schemeClr val="tx1"/>
                </a:solidFill>
                <a:latin typeface="Courier New" panose="02070309020205020404" pitchFamily="49" charset="0"/>
                <a:cs typeface="Courier New" panose="02070309020205020404" pitchFamily="49" charset="0"/>
              </a:rPr>
              <a:t>rm(allen_reference)</a:t>
            </a:r>
          </a:p>
          <a:p>
            <a:r>
              <a:rPr lang="ko-Kore-US" altLang="en-US" sz="1400" dirty="0">
                <a:solidFill>
                  <a:schemeClr val="tx1"/>
                </a:solidFill>
                <a:latin typeface="Courier New" panose="02070309020205020404" pitchFamily="49" charset="0"/>
                <a:cs typeface="Courier New" panose="02070309020205020404" pitchFamily="49" charset="0"/>
              </a:rPr>
              <a:t>rm(brain)</a:t>
            </a:r>
          </a:p>
          <a:p>
            <a:r>
              <a:rPr lang="ko-Kore-US" altLang="en-US" sz="1400" dirty="0">
                <a:solidFill>
                  <a:schemeClr val="tx1"/>
                </a:solidFill>
                <a:latin typeface="Courier New" panose="02070309020205020404" pitchFamily="49" charset="0"/>
                <a:cs typeface="Courier New" panose="02070309020205020404" pitchFamily="49" charset="0"/>
              </a:rPr>
              <a:t>rm(cortex)</a:t>
            </a:r>
          </a:p>
          <a:p>
            <a:r>
              <a:rPr lang="ko-Kore-US" altLang="en-US" sz="1400" dirty="0">
                <a:solidFill>
                  <a:schemeClr val="tx1"/>
                </a:solidFill>
                <a:latin typeface="Courier New" panose="02070309020205020404" pitchFamily="49" charset="0"/>
                <a:cs typeface="Courier New" panose="02070309020205020404" pitchFamily="49" charset="0"/>
              </a:rPr>
              <a:t>rm(anchors)</a:t>
            </a:r>
          </a:p>
          <a:p>
            <a:r>
              <a:rPr lang="ko-Kore-US" altLang="en-US" sz="1400" dirty="0">
                <a:solidFill>
                  <a:schemeClr val="tx1"/>
                </a:solidFill>
                <a:latin typeface="Courier New" panose="02070309020205020404" pitchFamily="49" charset="0"/>
                <a:cs typeface="Courier New" panose="02070309020205020404" pitchFamily="49" charset="0"/>
              </a:rPr>
              <a:t>rm(predictions);</a:t>
            </a:r>
          </a:p>
          <a:p>
            <a:r>
              <a:rPr lang="ko-Kore-US" altLang="en-US" sz="1400" dirty="0">
                <a:solidFill>
                  <a:schemeClr val="tx1"/>
                </a:solidFill>
                <a:latin typeface="Courier New" panose="02070309020205020404" pitchFamily="49" charset="0"/>
                <a:cs typeface="Courier New" panose="02070309020205020404" pitchFamily="49" charset="0"/>
              </a:rPr>
              <a:t>rm(predictions.assay);</a:t>
            </a:r>
          </a:p>
          <a:p>
            <a:r>
              <a:rPr lang="ko-Kore-US" altLang="en-US" sz="1400" dirty="0">
                <a:solidFill>
                  <a:schemeClr val="tx1"/>
                </a:solidFill>
                <a:latin typeface="Courier New" panose="02070309020205020404" pitchFamily="49" charset="0"/>
                <a:cs typeface="Courier New" panose="02070309020205020404" pitchFamily="49" charset="0"/>
              </a:rPr>
              <a:t>gc()</a:t>
            </a:r>
          </a:p>
        </p:txBody>
      </p:sp>
    </p:spTree>
    <p:extLst>
      <p:ext uri="{BB962C8B-B14F-4D97-AF65-F5344CB8AC3E}">
        <p14:creationId xmlns:p14="http://schemas.microsoft.com/office/powerpoint/2010/main" val="3151723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56996"/>
            <a:ext cx="10852150" cy="986388"/>
          </a:xfrm>
        </p:spPr>
        <p:txBody>
          <a:bodyPr>
            <a:normAutofit/>
          </a:bodyPr>
          <a:lstStyle/>
          <a:p>
            <a:r>
              <a:rPr lang="en-US" dirty="0"/>
              <a:t>Deconvolution analysis - </a:t>
            </a:r>
            <a:r>
              <a:rPr lang="en-US" dirty="0" err="1"/>
              <a:t>SpaceXR</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US" dirty="0"/>
              <a:t>5</a:t>
            </a:r>
            <a:endParaRPr lang="en-KR" dirty="0"/>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43</a:t>
            </a:fld>
            <a:endParaRPr lang="en-KR" dirty="0"/>
          </a:p>
        </p:txBody>
      </p:sp>
      <p:sp>
        <p:nvSpPr>
          <p:cNvPr id="2" name="Footer Placeholder 9">
            <a:extLst>
              <a:ext uri="{FF2B5EF4-FFF2-40B4-BE49-F238E27FC236}">
                <a16:creationId xmlns:a16="http://schemas.microsoft.com/office/drawing/2014/main" id="{3E8ABBBC-3A0F-299A-0802-B84720E90F66}"/>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3625576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444C2-164E-AB42-844D-DC15C9ADF498}"/>
              </a:ext>
            </a:extLst>
          </p:cNvPr>
          <p:cNvSpPr>
            <a:spLocks noGrp="1"/>
          </p:cNvSpPr>
          <p:nvPr>
            <p:ph type="title"/>
          </p:nvPr>
        </p:nvSpPr>
        <p:spPr/>
        <p:txBody>
          <a:bodyPr/>
          <a:lstStyle/>
          <a:p>
            <a:r>
              <a:rPr kumimoji="1" lang="en-US" altLang="ko-KR" b="1" dirty="0"/>
              <a:t>R</a:t>
            </a:r>
            <a:r>
              <a:rPr kumimoji="1" lang="en-US" altLang="ko-KR" dirty="0"/>
              <a:t>obust </a:t>
            </a:r>
            <a:r>
              <a:rPr kumimoji="1" lang="en-US" altLang="ko-KR" b="1" dirty="0"/>
              <a:t>C</a:t>
            </a:r>
            <a:r>
              <a:rPr kumimoji="1" lang="en-US" altLang="ko-KR" dirty="0"/>
              <a:t>ell </a:t>
            </a:r>
            <a:r>
              <a:rPr kumimoji="1" lang="en-US" altLang="ko-KR" b="1" dirty="0"/>
              <a:t>T</a:t>
            </a:r>
            <a:r>
              <a:rPr kumimoji="1" lang="en-US" altLang="ko-KR" dirty="0"/>
              <a:t>ype </a:t>
            </a:r>
            <a:r>
              <a:rPr kumimoji="1" lang="en-US" altLang="ko-KR" b="1" dirty="0"/>
              <a:t>D</a:t>
            </a:r>
            <a:r>
              <a:rPr kumimoji="1" lang="en-US" altLang="ko-KR" dirty="0"/>
              <a:t>ecomposition (RCTD) Algorithm</a:t>
            </a:r>
            <a:endParaRPr kumimoji="1" lang="ko-KR" altLang="en-US" dirty="0"/>
          </a:p>
        </p:txBody>
      </p:sp>
      <p:sp>
        <p:nvSpPr>
          <p:cNvPr id="3" name="내용 개체 틀 2">
            <a:extLst>
              <a:ext uri="{FF2B5EF4-FFF2-40B4-BE49-F238E27FC236}">
                <a16:creationId xmlns:a16="http://schemas.microsoft.com/office/drawing/2014/main" id="{427780A9-B08B-A04B-876D-08A28965D42B}"/>
              </a:ext>
            </a:extLst>
          </p:cNvPr>
          <p:cNvSpPr>
            <a:spLocks noGrp="1"/>
          </p:cNvSpPr>
          <p:nvPr>
            <p:ph idx="1"/>
          </p:nvPr>
        </p:nvSpPr>
        <p:spPr>
          <a:xfrm>
            <a:off x="410817" y="4227346"/>
            <a:ext cx="11198085" cy="2438245"/>
          </a:xfrm>
        </p:spPr>
        <p:txBody>
          <a:bodyPr>
            <a:normAutofit/>
          </a:bodyPr>
          <a:lstStyle/>
          <a:p>
            <a:pPr marL="457200" indent="-457200">
              <a:buAutoNum type="arabicPeriod"/>
            </a:pPr>
            <a:r>
              <a:rPr lang="en" altLang="ko-Kore-US" sz="2400" i="0" dirty="0">
                <a:solidFill>
                  <a:schemeClr val="tx1"/>
                </a:solidFill>
                <a:effectLst/>
                <a:cs typeface="Arial" panose="020B0604020202020204" pitchFamily="34" charset="0"/>
              </a:rPr>
              <a:t>Calculate the mean gene expression profile of each cell type </a:t>
            </a:r>
            <a:r>
              <a:rPr lang="en" altLang="ko-Kore-US" sz="2400" b="0" i="0" dirty="0">
                <a:solidFill>
                  <a:schemeClr val="tx1"/>
                </a:solidFill>
                <a:effectLst/>
                <a:cs typeface="Arial" panose="020B0604020202020204" pitchFamily="34" charset="0"/>
              </a:rPr>
              <a:t>within the </a:t>
            </a:r>
            <a:r>
              <a:rPr lang="en" altLang="ko-Kore-US" sz="2400" b="0" i="0" dirty="0" err="1">
                <a:solidFill>
                  <a:schemeClr val="tx1"/>
                </a:solidFill>
                <a:effectLst/>
                <a:cs typeface="Arial" panose="020B0604020202020204" pitchFamily="34" charset="0"/>
              </a:rPr>
              <a:t>scRNA</a:t>
            </a:r>
            <a:r>
              <a:rPr lang="en" altLang="ko-Kore-US" sz="2400" b="0" i="0" dirty="0">
                <a:solidFill>
                  <a:schemeClr val="tx1"/>
                </a:solidFill>
                <a:effectLst/>
                <a:cs typeface="Arial" panose="020B0604020202020204" pitchFamily="34" charset="0"/>
              </a:rPr>
              <a:t>-seq reference.</a:t>
            </a:r>
          </a:p>
          <a:p>
            <a:pPr marL="457200" indent="-457200">
              <a:buAutoNum type="arabicPeriod"/>
            </a:pPr>
            <a:r>
              <a:rPr lang="en" altLang="ko-Kore-US" sz="2400" b="0" i="0" dirty="0">
                <a:solidFill>
                  <a:schemeClr val="tx1"/>
                </a:solidFill>
                <a:effectLst/>
                <a:cs typeface="Arial" panose="020B0604020202020204" pitchFamily="34" charset="0"/>
              </a:rPr>
              <a:t>Use an </a:t>
            </a:r>
            <a:r>
              <a:rPr lang="en" altLang="ko-Kore-US" sz="2400" b="0" i="0" dirty="0" err="1">
                <a:solidFill>
                  <a:schemeClr val="tx1"/>
                </a:solidFill>
                <a:effectLst/>
                <a:cs typeface="Arial" panose="020B0604020202020204" pitchFamily="34" charset="0"/>
              </a:rPr>
              <a:t>scRNA</a:t>
            </a:r>
            <a:r>
              <a:rPr lang="en" altLang="ko-Kore-US" sz="2400" b="0" i="0" dirty="0">
                <a:solidFill>
                  <a:schemeClr val="tx1"/>
                </a:solidFill>
                <a:effectLst/>
                <a:cs typeface="Arial" panose="020B0604020202020204" pitchFamily="34" charset="0"/>
              </a:rPr>
              <a:t>-seq reference-based probabilistic model to predict cell types on a single pixel containing a mixture of two cell types with unknown cell type proportions.</a:t>
            </a:r>
          </a:p>
          <a:p>
            <a:pPr marL="457200" indent="-457200">
              <a:buAutoNum type="arabicPeriod"/>
            </a:pPr>
            <a:r>
              <a:rPr lang="en" altLang="ko-Kore-US" dirty="0">
                <a:cs typeface="Arial" panose="020B0604020202020204" pitchFamily="34" charset="0"/>
              </a:rPr>
              <a:t>Predict the maximum-likelihood cell type proportions.</a:t>
            </a:r>
            <a:endParaRPr kumimoji="1" lang="en" altLang="ko-KR" dirty="0">
              <a:cs typeface="Arial" panose="020B0604020202020204" pitchFamily="34" charset="0"/>
            </a:endParaRPr>
          </a:p>
        </p:txBody>
      </p:sp>
      <p:sp>
        <p:nvSpPr>
          <p:cNvPr id="4" name="날짜 개체 틀 3">
            <a:extLst>
              <a:ext uri="{FF2B5EF4-FFF2-40B4-BE49-F238E27FC236}">
                <a16:creationId xmlns:a16="http://schemas.microsoft.com/office/drawing/2014/main" id="{DFCE63BE-6310-C64A-9F17-AAAD096BBA9A}"/>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9F1D00A6-E5E5-394B-AD03-21958D1D790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61744384-A676-834D-A3F2-E38B0FD040E5}"/>
              </a:ext>
            </a:extLst>
          </p:cNvPr>
          <p:cNvSpPr>
            <a:spLocks noGrp="1"/>
          </p:cNvSpPr>
          <p:nvPr>
            <p:ph type="sldNum" sz="quarter" idx="12"/>
          </p:nvPr>
        </p:nvSpPr>
        <p:spPr/>
        <p:txBody>
          <a:bodyPr/>
          <a:lstStyle/>
          <a:p>
            <a:fld id="{11828C5E-8CE4-D747-8F0F-AA7D410D5DC1}" type="slidenum">
              <a:rPr lang="en-KR" smtClean="0"/>
              <a:pPr/>
              <a:t>44</a:t>
            </a:fld>
            <a:endParaRPr lang="en-KR" dirty="0"/>
          </a:p>
        </p:txBody>
      </p:sp>
      <p:sp>
        <p:nvSpPr>
          <p:cNvPr id="7" name="TextBox 6">
            <a:extLst>
              <a:ext uri="{FF2B5EF4-FFF2-40B4-BE49-F238E27FC236}">
                <a16:creationId xmlns:a16="http://schemas.microsoft.com/office/drawing/2014/main" id="{B5BD9B18-4758-6F45-A231-EA071C4EEB9C}"/>
              </a:ext>
            </a:extLst>
          </p:cNvPr>
          <p:cNvSpPr txBox="1"/>
          <p:nvPr/>
        </p:nvSpPr>
        <p:spPr>
          <a:xfrm>
            <a:off x="-4605" y="1"/>
            <a:ext cx="2279791"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B63ED95-5205-F249-89A2-EFF8FF4BADF6}"/>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B82EC65-51CE-BE40-9EE7-43D52764B807}"/>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9E97699-A0F1-A148-855E-08FEB3D4BE64}"/>
              </a:ext>
            </a:extLst>
          </p:cNvPr>
          <p:cNvSpPr txBox="1"/>
          <p:nvPr/>
        </p:nvSpPr>
        <p:spPr>
          <a:xfrm>
            <a:off x="9955490" y="7106"/>
            <a:ext cx="20393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1" name="Straight Connector 17">
            <a:extLst>
              <a:ext uri="{FF2B5EF4-FFF2-40B4-BE49-F238E27FC236}">
                <a16:creationId xmlns:a16="http://schemas.microsoft.com/office/drawing/2014/main" id="{57CE1C71-F735-084C-BE12-8E5E2B9B1CC3}"/>
              </a:ext>
            </a:extLst>
          </p:cNvPr>
          <p:cNvCxnSpPr>
            <a:cxnSpLocks/>
            <a:stCxn id="7" idx="3"/>
            <a:endCxn id="8" idx="1"/>
          </p:cNvCxnSpPr>
          <p:nvPr/>
        </p:nvCxnSpPr>
        <p:spPr>
          <a:xfrm flipV="1">
            <a:off x="2275186" y="123111"/>
            <a:ext cx="1600934"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9">
            <a:extLst>
              <a:ext uri="{FF2B5EF4-FFF2-40B4-BE49-F238E27FC236}">
                <a16:creationId xmlns:a16="http://schemas.microsoft.com/office/drawing/2014/main" id="{F7F7B133-1CAF-904B-AD40-8958900F6F85}"/>
              </a:ext>
            </a:extLst>
          </p:cNvPr>
          <p:cNvCxnSpPr>
            <a:cxnSpLocks/>
            <a:stCxn id="9" idx="3"/>
            <a:endCxn id="10" idx="1"/>
          </p:cNvCxnSpPr>
          <p:nvPr/>
        </p:nvCxnSpPr>
        <p:spPr>
          <a:xfrm>
            <a:off x="8349211" y="124349"/>
            <a:ext cx="1606279"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22">
            <a:extLst>
              <a:ext uri="{FF2B5EF4-FFF2-40B4-BE49-F238E27FC236}">
                <a16:creationId xmlns:a16="http://schemas.microsoft.com/office/drawing/2014/main" id="{4CA7D2EC-9868-174E-B09E-1089CD01CCB0}"/>
              </a:ext>
            </a:extLst>
          </p:cNvPr>
          <p:cNvCxnSpPr>
            <a:cxnSpLocks/>
            <a:stCxn id="8" idx="3"/>
            <a:endCxn id="9" idx="1"/>
          </p:cNvCxnSpPr>
          <p:nvPr/>
        </p:nvCxnSpPr>
        <p:spPr>
          <a:xfrm>
            <a:off x="5814471" y="123111"/>
            <a:ext cx="1723299"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4" name="그림 13">
            <a:extLst>
              <a:ext uri="{FF2B5EF4-FFF2-40B4-BE49-F238E27FC236}">
                <a16:creationId xmlns:a16="http://schemas.microsoft.com/office/drawing/2014/main" id="{D773C61A-D2C3-434F-B681-0702A132407A}"/>
              </a:ext>
            </a:extLst>
          </p:cNvPr>
          <p:cNvPicPr>
            <a:picLocks noChangeAspect="1"/>
          </p:cNvPicPr>
          <p:nvPr/>
        </p:nvPicPr>
        <p:blipFill>
          <a:blip r:embed="rId2"/>
          <a:stretch>
            <a:fillRect/>
          </a:stretch>
        </p:blipFill>
        <p:spPr>
          <a:xfrm>
            <a:off x="1790605" y="1213029"/>
            <a:ext cx="8369395" cy="2874270"/>
          </a:xfrm>
          <a:prstGeom prst="rect">
            <a:avLst/>
          </a:prstGeom>
        </p:spPr>
      </p:pic>
      <p:sp>
        <p:nvSpPr>
          <p:cNvPr id="15" name="직사각형 14">
            <a:extLst>
              <a:ext uri="{FF2B5EF4-FFF2-40B4-BE49-F238E27FC236}">
                <a16:creationId xmlns:a16="http://schemas.microsoft.com/office/drawing/2014/main" id="{0FF13EF2-BAF6-5540-B07D-652CD47C679A}"/>
              </a:ext>
            </a:extLst>
          </p:cNvPr>
          <p:cNvSpPr/>
          <p:nvPr/>
        </p:nvSpPr>
        <p:spPr>
          <a:xfrm>
            <a:off x="1767840" y="1184999"/>
            <a:ext cx="162560" cy="213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TextBox 15">
            <a:extLst>
              <a:ext uri="{FF2B5EF4-FFF2-40B4-BE49-F238E27FC236}">
                <a16:creationId xmlns:a16="http://schemas.microsoft.com/office/drawing/2014/main" id="{F3E2F0F6-EB9A-4C47-B187-539D26EFF3B7}"/>
              </a:ext>
            </a:extLst>
          </p:cNvPr>
          <p:cNvSpPr txBox="1"/>
          <p:nvPr/>
        </p:nvSpPr>
        <p:spPr>
          <a:xfrm>
            <a:off x="1767840" y="4010526"/>
            <a:ext cx="7955280" cy="246221"/>
          </a:xfrm>
          <a:prstGeom prst="rect">
            <a:avLst/>
          </a:prstGeom>
          <a:noFill/>
        </p:spPr>
        <p:txBody>
          <a:bodyPr wrap="square" rtlCol="0">
            <a:spAutoFit/>
          </a:bodyPr>
          <a:lstStyle/>
          <a:p>
            <a:r>
              <a:rPr lang="en" altLang="ko-KR" sz="1000" b="0" i="0" dirty="0">
                <a:effectLst/>
              </a:rPr>
              <a:t>Cable, Dylan M., et al. “Robust decomposition of cell type mixtures in spatial transcriptomics.” </a:t>
            </a:r>
            <a:r>
              <a:rPr lang="en" altLang="ko-KR" sz="1000" b="0" i="1" dirty="0">
                <a:effectLst/>
              </a:rPr>
              <a:t>Nature Biotechnology</a:t>
            </a:r>
            <a:r>
              <a:rPr lang="en" altLang="ko-KR" sz="1000" b="0" i="0" dirty="0">
                <a:effectLst/>
              </a:rPr>
              <a:t> 40.4 (2022): 517-526.</a:t>
            </a:r>
            <a:endParaRPr kumimoji="1" lang="ko-KR" altLang="en-US" sz="1000" dirty="0"/>
          </a:p>
        </p:txBody>
      </p:sp>
    </p:spTree>
    <p:extLst>
      <p:ext uri="{BB962C8B-B14F-4D97-AF65-F5344CB8AC3E}">
        <p14:creationId xmlns:p14="http://schemas.microsoft.com/office/powerpoint/2010/main" val="357691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67190F-BE50-6E44-B2F0-7A945E42E075}"/>
              </a:ext>
            </a:extLst>
          </p:cNvPr>
          <p:cNvSpPr>
            <a:spLocks noGrp="1"/>
          </p:cNvSpPr>
          <p:nvPr>
            <p:ph type="title"/>
          </p:nvPr>
        </p:nvSpPr>
        <p:spPr/>
        <p:txBody>
          <a:bodyPr/>
          <a:lstStyle/>
          <a:p>
            <a:r>
              <a:rPr kumimoji="1" lang="en-US" altLang="ko-KR" dirty="0"/>
              <a:t>Load RCTD input reference dataset (single cell)</a:t>
            </a:r>
            <a:endParaRPr kumimoji="1" lang="ko-KR" altLang="en-US" dirty="0"/>
          </a:p>
        </p:txBody>
      </p:sp>
      <p:sp>
        <p:nvSpPr>
          <p:cNvPr id="4" name="날짜 개체 틀 3">
            <a:extLst>
              <a:ext uri="{FF2B5EF4-FFF2-40B4-BE49-F238E27FC236}">
                <a16:creationId xmlns:a16="http://schemas.microsoft.com/office/drawing/2014/main" id="{AE8697A9-E4C0-0547-82E3-560C182AD10B}"/>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C4E4124-4625-7F45-80F6-FAF8E52EACD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91B51B57-C894-EE4A-8720-B1DF929B6256}"/>
              </a:ext>
            </a:extLst>
          </p:cNvPr>
          <p:cNvSpPr>
            <a:spLocks noGrp="1"/>
          </p:cNvSpPr>
          <p:nvPr>
            <p:ph type="sldNum" sz="quarter" idx="12"/>
          </p:nvPr>
        </p:nvSpPr>
        <p:spPr/>
        <p:txBody>
          <a:bodyPr/>
          <a:lstStyle/>
          <a:p>
            <a:fld id="{11828C5E-8CE4-D747-8F0F-AA7D410D5DC1}" type="slidenum">
              <a:rPr lang="en-KR" smtClean="0"/>
              <a:pPr/>
              <a:t>45</a:t>
            </a:fld>
            <a:endParaRPr lang="en-KR" dirty="0"/>
          </a:p>
        </p:txBody>
      </p:sp>
      <p:sp>
        <p:nvSpPr>
          <p:cNvPr id="8" name="직사각형 5">
            <a:extLst>
              <a:ext uri="{FF2B5EF4-FFF2-40B4-BE49-F238E27FC236}">
                <a16:creationId xmlns:a16="http://schemas.microsoft.com/office/drawing/2014/main" id="{0CC872C1-1CD2-9A47-AB1F-C0BDDAE670DE}"/>
              </a:ext>
            </a:extLst>
          </p:cNvPr>
          <p:cNvSpPr/>
          <p:nvPr/>
        </p:nvSpPr>
        <p:spPr>
          <a:xfrm>
            <a:off x="695325" y="1592264"/>
            <a:ext cx="10801350" cy="78518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KOGO_sc_allen_cortex.rds</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subset(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subclass != c("CR"))</a:t>
            </a:r>
          </a:p>
        </p:txBody>
      </p:sp>
      <p:sp>
        <p:nvSpPr>
          <p:cNvPr id="9" name="TextBox 8">
            <a:extLst>
              <a:ext uri="{FF2B5EF4-FFF2-40B4-BE49-F238E27FC236}">
                <a16:creationId xmlns:a16="http://schemas.microsoft.com/office/drawing/2014/main" id="{B9E9BAC7-5FE5-2C43-A005-6555EB0E5A63}"/>
              </a:ext>
            </a:extLst>
          </p:cNvPr>
          <p:cNvSpPr txBox="1"/>
          <p:nvPr/>
        </p:nvSpPr>
        <p:spPr>
          <a:xfrm>
            <a:off x="410816" y="2664497"/>
            <a:ext cx="11198085" cy="830997"/>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solidFill>
                  <a:schemeClr val="tx1"/>
                </a:solidFill>
                <a:cs typeface="Arial" panose="020B0604020202020204" pitchFamily="34" charset="0"/>
              </a:rPr>
              <a:t>Exclude CR cell type since since it needs a minimum of 25 cells for each cell type in the reference.</a:t>
            </a:r>
            <a:endParaRPr kumimoji="1" lang="ko-KR" altLang="en-US" sz="2400" dirty="0"/>
          </a:p>
        </p:txBody>
      </p:sp>
      <p:sp>
        <p:nvSpPr>
          <p:cNvPr id="10" name="TextBox 9">
            <a:extLst>
              <a:ext uri="{FF2B5EF4-FFF2-40B4-BE49-F238E27FC236}">
                <a16:creationId xmlns:a16="http://schemas.microsoft.com/office/drawing/2014/main" id="{ADC8523B-C4AB-1043-B4C2-848942B7F024}"/>
              </a:ext>
            </a:extLst>
          </p:cNvPr>
          <p:cNvSpPr txBox="1"/>
          <p:nvPr/>
        </p:nvSpPr>
        <p:spPr>
          <a:xfrm>
            <a:off x="-4605" y="1"/>
            <a:ext cx="2279791"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2A3B7D1-7762-C34E-A539-4A5340D7B868}"/>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1715F7E-44B3-384D-9035-1783E06B1DC2}"/>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A9DE393-CC65-EB4E-BD0E-6E7307CC867A}"/>
              </a:ext>
            </a:extLst>
          </p:cNvPr>
          <p:cNvSpPr txBox="1"/>
          <p:nvPr/>
        </p:nvSpPr>
        <p:spPr>
          <a:xfrm>
            <a:off x="10152659" y="7106"/>
            <a:ext cx="20393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4" name="Straight Connector 17">
            <a:extLst>
              <a:ext uri="{FF2B5EF4-FFF2-40B4-BE49-F238E27FC236}">
                <a16:creationId xmlns:a16="http://schemas.microsoft.com/office/drawing/2014/main" id="{BE1449D9-4D75-C845-8899-F0752CFBF3ED}"/>
              </a:ext>
            </a:extLst>
          </p:cNvPr>
          <p:cNvCxnSpPr>
            <a:cxnSpLocks/>
            <a:stCxn id="10" idx="3"/>
            <a:endCxn id="11" idx="1"/>
          </p:cNvCxnSpPr>
          <p:nvPr/>
        </p:nvCxnSpPr>
        <p:spPr>
          <a:xfrm flipV="1">
            <a:off x="2275186" y="123111"/>
            <a:ext cx="1600934"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6FF17585-2436-BA4E-844A-C74D0CA30A99}"/>
              </a:ext>
            </a:extLst>
          </p:cNvPr>
          <p:cNvCxnSpPr>
            <a:cxnSpLocks/>
            <a:stCxn id="12" idx="3"/>
            <a:endCxn id="13" idx="1"/>
          </p:cNvCxnSpPr>
          <p:nvPr/>
        </p:nvCxnSpPr>
        <p:spPr>
          <a:xfrm>
            <a:off x="8349211" y="124349"/>
            <a:ext cx="1803448"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22">
            <a:extLst>
              <a:ext uri="{FF2B5EF4-FFF2-40B4-BE49-F238E27FC236}">
                <a16:creationId xmlns:a16="http://schemas.microsoft.com/office/drawing/2014/main" id="{551D826D-0508-9E4E-B1E0-8EB1EF869469}"/>
              </a:ext>
            </a:extLst>
          </p:cNvPr>
          <p:cNvCxnSpPr>
            <a:cxnSpLocks/>
            <a:stCxn id="11" idx="3"/>
            <a:endCxn id="12" idx="1"/>
          </p:cNvCxnSpPr>
          <p:nvPr/>
        </p:nvCxnSpPr>
        <p:spPr>
          <a:xfrm>
            <a:off x="5814471" y="123111"/>
            <a:ext cx="1723299"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412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59C9AD-9565-8547-A960-E6B15307D8A9}"/>
              </a:ext>
            </a:extLst>
          </p:cNvPr>
          <p:cNvSpPr>
            <a:spLocks noGrp="1"/>
          </p:cNvSpPr>
          <p:nvPr>
            <p:ph type="title"/>
          </p:nvPr>
        </p:nvSpPr>
        <p:spPr/>
        <p:txBody>
          <a:bodyPr/>
          <a:lstStyle/>
          <a:p>
            <a:r>
              <a:rPr kumimoji="1" lang="en" altLang="ko-KR" dirty="0"/>
              <a:t>Prepare single cell dataset for RCTD input</a:t>
            </a:r>
            <a:endParaRPr kumimoji="1" lang="ko-KR" altLang="en-US" dirty="0"/>
          </a:p>
        </p:txBody>
      </p:sp>
      <p:sp>
        <p:nvSpPr>
          <p:cNvPr id="4" name="날짜 개체 틀 3">
            <a:extLst>
              <a:ext uri="{FF2B5EF4-FFF2-40B4-BE49-F238E27FC236}">
                <a16:creationId xmlns:a16="http://schemas.microsoft.com/office/drawing/2014/main" id="{D3D682E0-CBF2-6B4B-9483-B0924CD74ACA}"/>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5DCB0898-FCA6-DF42-887E-CAB677C662C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18F162F9-6330-2046-8889-B9E95DA5713D}"/>
              </a:ext>
            </a:extLst>
          </p:cNvPr>
          <p:cNvSpPr>
            <a:spLocks noGrp="1"/>
          </p:cNvSpPr>
          <p:nvPr>
            <p:ph type="sldNum" sz="quarter" idx="12"/>
          </p:nvPr>
        </p:nvSpPr>
        <p:spPr/>
        <p:txBody>
          <a:bodyPr/>
          <a:lstStyle/>
          <a:p>
            <a:fld id="{11828C5E-8CE4-D747-8F0F-AA7D410D5DC1}" type="slidenum">
              <a:rPr lang="en-KR" smtClean="0"/>
              <a:pPr/>
              <a:t>46</a:t>
            </a:fld>
            <a:endParaRPr lang="en-KR" dirty="0"/>
          </a:p>
        </p:txBody>
      </p:sp>
      <p:sp>
        <p:nvSpPr>
          <p:cNvPr id="7" name="직사각형 5">
            <a:extLst>
              <a:ext uri="{FF2B5EF4-FFF2-40B4-BE49-F238E27FC236}">
                <a16:creationId xmlns:a16="http://schemas.microsoft.com/office/drawing/2014/main" id="{30C3382C-94BE-DC43-BD34-2F078AD5F625}"/>
              </a:ext>
            </a:extLst>
          </p:cNvPr>
          <p:cNvSpPr/>
          <p:nvPr/>
        </p:nvSpPr>
        <p:spPr>
          <a:xfrm>
            <a:off x="695325" y="1592263"/>
            <a:ext cx="10801350" cy="3637463"/>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counts_sc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allen_reference$RNA@counts</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meta_sc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allen_reference@meta.data</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SetIdent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value="subclass")</a:t>
            </a:r>
          </a:p>
          <a:p>
            <a:endParaRPr lang="en-US" altLang="ko-KR" sz="13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Rename the cluster due to prohibited characters “/”</a:t>
            </a:r>
          </a:p>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RenameIdents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"L2/3 IT" = "L2_3 IT")</a:t>
            </a:r>
          </a:p>
          <a:p>
            <a:r>
              <a:rPr lang="en-US" altLang="ko-KR" sz="1500" dirty="0" err="1">
                <a:solidFill>
                  <a:schemeClr val="tx1"/>
                </a:solidFill>
                <a:latin typeface="Courier New" panose="02070309020205020404" pitchFamily="49" charset="0"/>
                <a:cs typeface="Courier New" panose="02070309020205020404" pitchFamily="49" charset="0"/>
              </a:rPr>
              <a:t>allen_reference$subclass</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allen_reference@active.ident</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annotation_sc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allen_reference@meta.data$subclass</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names(</a:t>
            </a:r>
            <a:r>
              <a:rPr lang="en-US" altLang="ko-KR" sz="1500" dirty="0" err="1">
                <a:solidFill>
                  <a:schemeClr val="tx1"/>
                </a:solidFill>
                <a:latin typeface="Courier New" panose="02070309020205020404" pitchFamily="49" charset="0"/>
                <a:cs typeface="Courier New" panose="02070309020205020404" pitchFamily="49" charset="0"/>
              </a:rPr>
              <a:t>annotation_sc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rownames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meta_sc</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annotation_sc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as.factor</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annotation_sc</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nUMI_sc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meta_sc$nCount_RNA</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names(</a:t>
            </a:r>
            <a:r>
              <a:rPr lang="en-US" altLang="ko-KR" sz="1500" dirty="0" err="1">
                <a:solidFill>
                  <a:schemeClr val="tx1"/>
                </a:solidFill>
                <a:latin typeface="Courier New" panose="02070309020205020404" pitchFamily="49" charset="0"/>
                <a:cs typeface="Courier New" panose="02070309020205020404" pitchFamily="49" charset="0"/>
              </a:rPr>
              <a:t>nUMI_sc</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rownames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meta_sc</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reference = Reference(</a:t>
            </a:r>
            <a:r>
              <a:rPr lang="en-US" altLang="ko-KR" sz="1500" dirty="0" err="1">
                <a:solidFill>
                  <a:schemeClr val="tx1"/>
                </a:solidFill>
                <a:latin typeface="Courier New" panose="02070309020205020404" pitchFamily="49" charset="0"/>
                <a:cs typeface="Courier New" panose="02070309020205020404" pitchFamily="49" charset="0"/>
              </a:rPr>
              <a:t>counts_sc</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annotation_sc</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nUMI_sc</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93C2A306-0306-A54E-966E-78E207AAD468}"/>
              </a:ext>
            </a:extLst>
          </p:cNvPr>
          <p:cNvSpPr txBox="1"/>
          <p:nvPr/>
        </p:nvSpPr>
        <p:spPr>
          <a:xfrm>
            <a:off x="-4605" y="1"/>
            <a:ext cx="2279791"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5C19B57-9A06-D841-8AEA-86F1CAE5869D}"/>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DF45017-06B9-4A47-8682-417341DF5F68}"/>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A8EE9BD-98D9-D047-AA74-CEA90B9C480F}"/>
              </a:ext>
            </a:extLst>
          </p:cNvPr>
          <p:cNvSpPr txBox="1"/>
          <p:nvPr/>
        </p:nvSpPr>
        <p:spPr>
          <a:xfrm>
            <a:off x="10152659" y="7106"/>
            <a:ext cx="20393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2" name="Straight Connector 17">
            <a:extLst>
              <a:ext uri="{FF2B5EF4-FFF2-40B4-BE49-F238E27FC236}">
                <a16:creationId xmlns:a16="http://schemas.microsoft.com/office/drawing/2014/main" id="{23552D5D-3B07-8443-968D-ADE83FD90DA2}"/>
              </a:ext>
            </a:extLst>
          </p:cNvPr>
          <p:cNvCxnSpPr>
            <a:cxnSpLocks/>
            <a:stCxn id="8" idx="3"/>
            <a:endCxn id="9" idx="1"/>
          </p:cNvCxnSpPr>
          <p:nvPr/>
        </p:nvCxnSpPr>
        <p:spPr>
          <a:xfrm flipV="1">
            <a:off x="2275186" y="123111"/>
            <a:ext cx="1600934"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9">
            <a:extLst>
              <a:ext uri="{FF2B5EF4-FFF2-40B4-BE49-F238E27FC236}">
                <a16:creationId xmlns:a16="http://schemas.microsoft.com/office/drawing/2014/main" id="{381CFA49-6EB4-B142-A2E4-B90EEE376507}"/>
              </a:ext>
            </a:extLst>
          </p:cNvPr>
          <p:cNvCxnSpPr>
            <a:cxnSpLocks/>
            <a:stCxn id="10" idx="3"/>
            <a:endCxn id="11" idx="1"/>
          </p:cNvCxnSpPr>
          <p:nvPr/>
        </p:nvCxnSpPr>
        <p:spPr>
          <a:xfrm>
            <a:off x="8349211" y="124349"/>
            <a:ext cx="1803448"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22">
            <a:extLst>
              <a:ext uri="{FF2B5EF4-FFF2-40B4-BE49-F238E27FC236}">
                <a16:creationId xmlns:a16="http://schemas.microsoft.com/office/drawing/2014/main" id="{D2F06981-1117-0343-AC9E-F7EE8E99BD1A}"/>
              </a:ext>
            </a:extLst>
          </p:cNvPr>
          <p:cNvCxnSpPr>
            <a:cxnSpLocks/>
            <a:stCxn id="9" idx="3"/>
            <a:endCxn id="10" idx="1"/>
          </p:cNvCxnSpPr>
          <p:nvPr/>
        </p:nvCxnSpPr>
        <p:spPr>
          <a:xfrm>
            <a:off x="5814471" y="123111"/>
            <a:ext cx="1723299"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374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DB0EDC-4598-2F4D-A20A-1C1C1ACD18A7}"/>
              </a:ext>
            </a:extLst>
          </p:cNvPr>
          <p:cNvSpPr>
            <a:spLocks noGrp="1"/>
          </p:cNvSpPr>
          <p:nvPr>
            <p:ph type="title"/>
          </p:nvPr>
        </p:nvSpPr>
        <p:spPr/>
        <p:txBody>
          <a:bodyPr/>
          <a:lstStyle/>
          <a:p>
            <a:r>
              <a:rPr kumimoji="1" lang="en" altLang="ko-KR" dirty="0"/>
              <a:t>Process spatial dataset for RCTD input</a:t>
            </a:r>
            <a:endParaRPr kumimoji="1" lang="ko-KR" altLang="en-US" dirty="0"/>
          </a:p>
        </p:txBody>
      </p:sp>
      <p:sp>
        <p:nvSpPr>
          <p:cNvPr id="4" name="날짜 개체 틀 3">
            <a:extLst>
              <a:ext uri="{FF2B5EF4-FFF2-40B4-BE49-F238E27FC236}">
                <a16:creationId xmlns:a16="http://schemas.microsoft.com/office/drawing/2014/main" id="{5450CA73-C688-1F41-878A-FAE9BACB4931}"/>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1CC13C31-B173-4B4B-B93D-0DF7C326B317}"/>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9563641E-DD13-984B-A571-7CCFE4740809}"/>
              </a:ext>
            </a:extLst>
          </p:cNvPr>
          <p:cNvSpPr>
            <a:spLocks noGrp="1"/>
          </p:cNvSpPr>
          <p:nvPr>
            <p:ph type="sldNum" sz="quarter" idx="12"/>
          </p:nvPr>
        </p:nvSpPr>
        <p:spPr/>
        <p:txBody>
          <a:bodyPr/>
          <a:lstStyle/>
          <a:p>
            <a:fld id="{11828C5E-8CE4-D747-8F0F-AA7D410D5DC1}" type="slidenum">
              <a:rPr lang="en-KR" smtClean="0"/>
              <a:pPr/>
              <a:t>47</a:t>
            </a:fld>
            <a:endParaRPr lang="en-KR" dirty="0"/>
          </a:p>
        </p:txBody>
      </p:sp>
      <p:sp>
        <p:nvSpPr>
          <p:cNvPr id="7" name="직사각형 5">
            <a:extLst>
              <a:ext uri="{FF2B5EF4-FFF2-40B4-BE49-F238E27FC236}">
                <a16:creationId xmlns:a16="http://schemas.microsoft.com/office/drawing/2014/main" id="{C3F39E29-6994-7A43-81D9-5D1E75C27EDE}"/>
              </a:ext>
            </a:extLst>
          </p:cNvPr>
          <p:cNvSpPr/>
          <p:nvPr/>
        </p:nvSpPr>
        <p:spPr>
          <a:xfrm>
            <a:off x="695325" y="1592263"/>
            <a:ext cx="10801350" cy="171241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KOGO_visium_brain_processed.rds</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counts_visium</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brain@assays$Spatial@counts</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nUMI_visium</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colSums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counts_visium</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coords_visium</a:t>
            </a:r>
            <a:r>
              <a:rPr lang="en-US" altLang="ko-KR" sz="1500" dirty="0">
                <a:solidFill>
                  <a:schemeClr val="tx1"/>
                </a:solidFill>
                <a:latin typeface="Courier New" panose="02070309020205020404" pitchFamily="49" charset="0"/>
                <a:cs typeface="Courier New" panose="02070309020205020404" pitchFamily="49" charset="0"/>
              </a:rPr>
              <a:t> = brain@images$anterior1@coordinates[,c("</a:t>
            </a:r>
            <a:r>
              <a:rPr lang="en-US" altLang="ko-KR" sz="1500" dirty="0" err="1">
                <a:solidFill>
                  <a:schemeClr val="tx1"/>
                </a:solidFill>
                <a:latin typeface="Courier New" panose="02070309020205020404" pitchFamily="49" charset="0"/>
                <a:cs typeface="Courier New" panose="02070309020205020404" pitchFamily="49" charset="0"/>
              </a:rPr>
              <a:t>col","row</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query = </a:t>
            </a:r>
            <a:r>
              <a:rPr lang="en-US" altLang="ko-KR" sz="1500" dirty="0" err="1">
                <a:solidFill>
                  <a:schemeClr val="tx1"/>
                </a:solidFill>
                <a:latin typeface="Courier New" panose="02070309020205020404" pitchFamily="49" charset="0"/>
                <a:cs typeface="Courier New" panose="02070309020205020404" pitchFamily="49" charset="0"/>
              </a:rPr>
              <a:t>SpatialRNA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coords_visium</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counts_visium</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nUMI_visium</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B2D5BED7-F0C1-0342-9AE2-056FE6CC51EA}"/>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C30D22E-5CA6-594E-891D-8C4A55408303}"/>
              </a:ext>
            </a:extLst>
          </p:cNvPr>
          <p:cNvSpPr txBox="1"/>
          <p:nvPr/>
        </p:nvSpPr>
        <p:spPr>
          <a:xfrm>
            <a:off x="3876120" y="0"/>
            <a:ext cx="2068195"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005737A-2E30-4F42-8F53-2562D8DCB1EE}"/>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EEBEF2B-B8B4-2148-BA98-2BB6B1C80FDD}"/>
              </a:ext>
            </a:extLst>
          </p:cNvPr>
          <p:cNvSpPr txBox="1"/>
          <p:nvPr/>
        </p:nvSpPr>
        <p:spPr>
          <a:xfrm>
            <a:off x="10152659" y="7106"/>
            <a:ext cx="20393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9">
            <a:extLst>
              <a:ext uri="{FF2B5EF4-FFF2-40B4-BE49-F238E27FC236}">
                <a16:creationId xmlns:a16="http://schemas.microsoft.com/office/drawing/2014/main" id="{51E12ED0-306B-8649-8BC6-6A9286A89E29}"/>
              </a:ext>
            </a:extLst>
          </p:cNvPr>
          <p:cNvCxnSpPr>
            <a:cxnSpLocks/>
            <a:stCxn id="10" idx="3"/>
            <a:endCxn id="11" idx="1"/>
          </p:cNvCxnSpPr>
          <p:nvPr/>
        </p:nvCxnSpPr>
        <p:spPr>
          <a:xfrm>
            <a:off x="8349211" y="124349"/>
            <a:ext cx="1803448"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22">
            <a:extLst>
              <a:ext uri="{FF2B5EF4-FFF2-40B4-BE49-F238E27FC236}">
                <a16:creationId xmlns:a16="http://schemas.microsoft.com/office/drawing/2014/main" id="{D513312C-C1FE-ED46-9107-721D8495A36D}"/>
              </a:ext>
            </a:extLst>
          </p:cNvPr>
          <p:cNvCxnSpPr>
            <a:cxnSpLocks/>
            <a:stCxn id="9" idx="3"/>
            <a:endCxn id="10" idx="1"/>
          </p:cNvCxnSpPr>
          <p:nvPr/>
        </p:nvCxnSpPr>
        <p:spPr>
          <a:xfrm>
            <a:off x="5944315" y="123111"/>
            <a:ext cx="1593455"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7">
            <a:extLst>
              <a:ext uri="{FF2B5EF4-FFF2-40B4-BE49-F238E27FC236}">
                <a16:creationId xmlns:a16="http://schemas.microsoft.com/office/drawing/2014/main" id="{3FD11288-6686-7E41-8A55-ABF726F85F99}"/>
              </a:ext>
            </a:extLst>
          </p:cNvPr>
          <p:cNvCxnSpPr>
            <a:cxnSpLocks/>
            <a:stCxn id="8" idx="3"/>
            <a:endCxn id="9" idx="1"/>
          </p:cNvCxnSpPr>
          <p:nvPr/>
        </p:nvCxnSpPr>
        <p:spPr>
          <a:xfrm flipV="1">
            <a:off x="2126106" y="123111"/>
            <a:ext cx="1750014" cy="1"/>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175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BD8DF5-3006-D74C-8348-47DBFC9B3C00}"/>
              </a:ext>
            </a:extLst>
          </p:cNvPr>
          <p:cNvSpPr>
            <a:spLocks noGrp="1"/>
          </p:cNvSpPr>
          <p:nvPr>
            <p:ph type="title"/>
          </p:nvPr>
        </p:nvSpPr>
        <p:spPr/>
        <p:txBody>
          <a:bodyPr/>
          <a:lstStyle/>
          <a:p>
            <a:r>
              <a:rPr kumimoji="1" lang="en" altLang="ko-KR" dirty="0"/>
              <a:t>Run RCTD</a:t>
            </a:r>
            <a:r>
              <a:rPr kumimoji="1" lang="ko-KR" altLang="en-US" dirty="0"/>
              <a:t> </a:t>
            </a:r>
            <a:r>
              <a:rPr kumimoji="1" lang="en-US" altLang="ko-KR" dirty="0"/>
              <a:t>in doublet mode</a:t>
            </a:r>
            <a:endParaRPr kumimoji="1" lang="ko-KR" altLang="en-US" dirty="0"/>
          </a:p>
        </p:txBody>
      </p:sp>
      <p:sp>
        <p:nvSpPr>
          <p:cNvPr id="4" name="날짜 개체 틀 3">
            <a:extLst>
              <a:ext uri="{FF2B5EF4-FFF2-40B4-BE49-F238E27FC236}">
                <a16:creationId xmlns:a16="http://schemas.microsoft.com/office/drawing/2014/main" id="{9E372D2C-D08E-5B49-A0B6-998BB25B0833}"/>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C8D5A2-4FF2-894E-AA82-4C74BF6A0B96}"/>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6AFADD1D-9A84-F243-B6CF-EEC48E201FB7}"/>
              </a:ext>
            </a:extLst>
          </p:cNvPr>
          <p:cNvSpPr>
            <a:spLocks noGrp="1"/>
          </p:cNvSpPr>
          <p:nvPr>
            <p:ph type="sldNum" sz="quarter" idx="12"/>
          </p:nvPr>
        </p:nvSpPr>
        <p:spPr/>
        <p:txBody>
          <a:bodyPr/>
          <a:lstStyle/>
          <a:p>
            <a:fld id="{11828C5E-8CE4-D747-8F0F-AA7D410D5DC1}" type="slidenum">
              <a:rPr lang="en-KR" smtClean="0"/>
              <a:pPr/>
              <a:t>48</a:t>
            </a:fld>
            <a:endParaRPr lang="en-KR" dirty="0"/>
          </a:p>
        </p:txBody>
      </p:sp>
      <p:sp>
        <p:nvSpPr>
          <p:cNvPr id="7" name="직사각형 5">
            <a:extLst>
              <a:ext uri="{FF2B5EF4-FFF2-40B4-BE49-F238E27FC236}">
                <a16:creationId xmlns:a16="http://schemas.microsoft.com/office/drawing/2014/main" id="{DDEB9CB4-48C7-5B4D-A297-E246C12593A5}"/>
              </a:ext>
            </a:extLst>
          </p:cNvPr>
          <p:cNvSpPr/>
          <p:nvPr/>
        </p:nvSpPr>
        <p:spPr>
          <a:xfrm>
            <a:off x="695325" y="1592263"/>
            <a:ext cx="10801350" cy="183673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RCTD = </a:t>
            </a:r>
            <a:r>
              <a:rPr lang="en-US" altLang="ko-KR" sz="1500" dirty="0" err="1">
                <a:solidFill>
                  <a:schemeClr val="tx1"/>
                </a:solidFill>
                <a:latin typeface="Courier New" panose="02070309020205020404" pitchFamily="49" charset="0"/>
                <a:cs typeface="Courier New" panose="02070309020205020404" pitchFamily="49" charset="0"/>
              </a:rPr>
              <a:t>create.RCTD</a:t>
            </a:r>
            <a:r>
              <a:rPr lang="en-US" altLang="ko-KR" sz="1500" dirty="0">
                <a:solidFill>
                  <a:schemeClr val="tx1"/>
                </a:solidFill>
                <a:latin typeface="Courier New" panose="02070309020205020404" pitchFamily="49" charset="0"/>
                <a:cs typeface="Courier New" panose="02070309020205020404" pitchFamily="49" charset="0"/>
              </a:rPr>
              <a:t>(query, reference, </a:t>
            </a:r>
            <a:r>
              <a:rPr lang="en-US" altLang="ko-KR" sz="1500" dirty="0" err="1">
                <a:solidFill>
                  <a:schemeClr val="tx1"/>
                </a:solidFill>
                <a:latin typeface="Courier New" panose="02070309020205020404" pitchFamily="49" charset="0"/>
                <a:cs typeface="Courier New" panose="02070309020205020404" pitchFamily="49" charset="0"/>
              </a:rPr>
              <a:t>max_cores</a:t>
            </a:r>
            <a:r>
              <a:rPr lang="en-US" altLang="ko-KR" sz="1500" dirty="0">
                <a:solidFill>
                  <a:schemeClr val="tx1"/>
                </a:solidFill>
                <a:latin typeface="Courier New" panose="02070309020205020404" pitchFamily="49" charset="0"/>
                <a:cs typeface="Courier New" panose="02070309020205020404" pitchFamily="49" charset="0"/>
              </a:rPr>
              <a:t> = 8)</a:t>
            </a:r>
          </a:p>
          <a:p>
            <a:r>
              <a:rPr lang="en-US" altLang="ko-KR" sz="1500" dirty="0">
                <a:solidFill>
                  <a:schemeClr val="tx1"/>
                </a:solidFill>
                <a:latin typeface="Courier New" panose="02070309020205020404" pitchFamily="49" charset="0"/>
                <a:cs typeface="Courier New" panose="02070309020205020404" pitchFamily="49" charset="0"/>
              </a:rPr>
              <a:t>RCTD = </a:t>
            </a:r>
            <a:r>
              <a:rPr lang="en-US" altLang="ko-KR" sz="1500" dirty="0" err="1">
                <a:solidFill>
                  <a:schemeClr val="tx1"/>
                </a:solidFill>
                <a:latin typeface="Courier New" panose="02070309020205020404" pitchFamily="49" charset="0"/>
                <a:cs typeface="Courier New" panose="02070309020205020404" pitchFamily="49" charset="0"/>
              </a:rPr>
              <a:t>run.RCTD</a:t>
            </a:r>
            <a:r>
              <a:rPr lang="en-US" altLang="ko-KR" sz="1500" dirty="0">
                <a:solidFill>
                  <a:schemeClr val="tx1"/>
                </a:solidFill>
                <a:latin typeface="Courier New" panose="02070309020205020404" pitchFamily="49" charset="0"/>
                <a:cs typeface="Courier New" panose="02070309020205020404" pitchFamily="49" charset="0"/>
              </a:rPr>
              <a:t>(RCTD, </a:t>
            </a:r>
            <a:r>
              <a:rPr lang="en-US" altLang="ko-KR" sz="1500" dirty="0" err="1">
                <a:solidFill>
                  <a:schemeClr val="tx1"/>
                </a:solidFill>
                <a:latin typeface="Courier New" panose="02070309020205020404" pitchFamily="49" charset="0"/>
                <a:cs typeface="Courier New" panose="02070309020205020404" pitchFamily="49" charset="0"/>
              </a:rPr>
              <a:t>doublet_mode</a:t>
            </a:r>
            <a:r>
              <a:rPr lang="en-US" altLang="ko-KR" sz="1500" dirty="0">
                <a:solidFill>
                  <a:schemeClr val="tx1"/>
                </a:solidFill>
                <a:latin typeface="Courier New" panose="02070309020205020404" pitchFamily="49" charset="0"/>
                <a:cs typeface="Courier New" panose="02070309020205020404" pitchFamily="49" charset="0"/>
              </a:rPr>
              <a:t> = 'doublet’) #30 mins</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AddMetaData</a:t>
            </a:r>
            <a:r>
              <a:rPr lang="en-US" altLang="ko-KR" sz="1500" dirty="0">
                <a:solidFill>
                  <a:schemeClr val="tx1"/>
                </a:solidFill>
                <a:latin typeface="Courier New" panose="02070309020205020404" pitchFamily="49" charset="0"/>
                <a:cs typeface="Courier New" panose="02070309020205020404" pitchFamily="49" charset="0"/>
              </a:rPr>
              <a:t>(brain, metadata = </a:t>
            </a:r>
            <a:r>
              <a:rPr lang="en-US" altLang="ko-KR" sz="1500" dirty="0" err="1">
                <a:solidFill>
                  <a:schemeClr val="tx1"/>
                </a:solidFill>
                <a:latin typeface="Courier New" panose="02070309020205020404" pitchFamily="49" charset="0"/>
                <a:cs typeface="Courier New" panose="02070309020205020404" pitchFamily="49" charset="0"/>
              </a:rPr>
              <a:t>RCTD@results$results_df</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mj-lt"/>
                <a:cs typeface="Courier New" panose="02070309020205020404" pitchFamily="49" charset="0"/>
              </a:rPr>
              <a:t># Save RCTD results</a:t>
            </a:r>
          </a:p>
          <a:p>
            <a:r>
              <a:rPr lang="en-US" altLang="ko-KR" sz="1500" dirty="0" err="1">
                <a:solidFill>
                  <a:schemeClr val="tx1"/>
                </a:solidFill>
                <a:latin typeface="Courier New" panose="02070309020205020404" pitchFamily="49" charset="0"/>
                <a:cs typeface="Courier New" panose="02070309020205020404" pitchFamily="49" charset="0"/>
              </a:rPr>
              <a:t>write.csv</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RCTD@results$results_df</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KOGO_visium_brain_RCTD.csv</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5" name="TextBox 14">
            <a:extLst>
              <a:ext uri="{FF2B5EF4-FFF2-40B4-BE49-F238E27FC236}">
                <a16:creationId xmlns:a16="http://schemas.microsoft.com/office/drawing/2014/main" id="{6527DF68-0DB2-9B49-8516-B3FC99508FC8}"/>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332D2463-54F2-7C4A-A9E5-981E68CDA358}"/>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D26B91F-60FD-184C-9F1D-10434C7057F1}"/>
              </a:ext>
            </a:extLst>
          </p:cNvPr>
          <p:cNvSpPr txBox="1"/>
          <p:nvPr/>
        </p:nvSpPr>
        <p:spPr>
          <a:xfrm>
            <a:off x="7537770" y="1238"/>
            <a:ext cx="857927" cy="253916"/>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8289628E-FCC5-7743-8085-9B6DFC8690DC}"/>
              </a:ext>
            </a:extLst>
          </p:cNvPr>
          <p:cNvSpPr txBox="1"/>
          <p:nvPr/>
        </p:nvSpPr>
        <p:spPr>
          <a:xfrm>
            <a:off x="10152659" y="7106"/>
            <a:ext cx="20393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C8EE4B30-17C7-4A40-8646-AE8FF9914F58}"/>
              </a:ext>
            </a:extLst>
          </p:cNvPr>
          <p:cNvCxnSpPr>
            <a:cxnSpLocks/>
            <a:stCxn id="17" idx="3"/>
            <a:endCxn id="18" idx="1"/>
          </p:cNvCxnSpPr>
          <p:nvPr/>
        </p:nvCxnSpPr>
        <p:spPr>
          <a:xfrm>
            <a:off x="8395697" y="128196"/>
            <a:ext cx="1756962" cy="202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7">
            <a:extLst>
              <a:ext uri="{FF2B5EF4-FFF2-40B4-BE49-F238E27FC236}">
                <a16:creationId xmlns:a16="http://schemas.microsoft.com/office/drawing/2014/main" id="{96F41658-F318-BF44-A351-37F5F3FCD505}"/>
              </a:ext>
            </a:extLst>
          </p:cNvPr>
          <p:cNvCxnSpPr>
            <a:cxnSpLocks/>
            <a:stCxn id="15" idx="3"/>
          </p:cNvCxnSpPr>
          <p:nvPr/>
        </p:nvCxnSpPr>
        <p:spPr>
          <a:xfrm>
            <a:off x="2126106" y="123112"/>
            <a:ext cx="1750014" cy="7693"/>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17">
            <a:extLst>
              <a:ext uri="{FF2B5EF4-FFF2-40B4-BE49-F238E27FC236}">
                <a16:creationId xmlns:a16="http://schemas.microsoft.com/office/drawing/2014/main" id="{70B676EE-3AA0-5547-902D-9561C3E1E296}"/>
              </a:ext>
            </a:extLst>
          </p:cNvPr>
          <p:cNvCxnSpPr>
            <a:cxnSpLocks/>
            <a:stCxn id="16" idx="3"/>
            <a:endCxn id="17" idx="1"/>
          </p:cNvCxnSpPr>
          <p:nvPr/>
        </p:nvCxnSpPr>
        <p:spPr>
          <a:xfrm>
            <a:off x="5814471" y="123111"/>
            <a:ext cx="1723299" cy="5085"/>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22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40A9CD-C97F-8F4C-AAC4-68D78E2AAE54}"/>
              </a:ext>
            </a:extLst>
          </p:cNvPr>
          <p:cNvSpPr>
            <a:spLocks noGrp="1"/>
          </p:cNvSpPr>
          <p:nvPr>
            <p:ph type="title"/>
          </p:nvPr>
        </p:nvSpPr>
        <p:spPr/>
        <p:txBody>
          <a:bodyPr/>
          <a:lstStyle/>
          <a:p>
            <a:r>
              <a:rPr kumimoji="1" lang="en" altLang="ko-KR" dirty="0"/>
              <a:t>Process RCTD decomposed file</a:t>
            </a:r>
            <a:endParaRPr kumimoji="1" lang="ko-KR" altLang="en-US" dirty="0"/>
          </a:p>
        </p:txBody>
      </p:sp>
      <p:sp>
        <p:nvSpPr>
          <p:cNvPr id="4" name="날짜 개체 틀 3">
            <a:extLst>
              <a:ext uri="{FF2B5EF4-FFF2-40B4-BE49-F238E27FC236}">
                <a16:creationId xmlns:a16="http://schemas.microsoft.com/office/drawing/2014/main" id="{F1E4D8FF-4D10-0348-BC31-1FE320CB4D30}"/>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69DF2C9-04EF-424D-85B1-29452384FB05}"/>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DD80611F-8203-E84E-ACEF-5E9F1D2E4314}"/>
              </a:ext>
            </a:extLst>
          </p:cNvPr>
          <p:cNvSpPr>
            <a:spLocks noGrp="1"/>
          </p:cNvSpPr>
          <p:nvPr>
            <p:ph type="sldNum" sz="quarter" idx="12"/>
          </p:nvPr>
        </p:nvSpPr>
        <p:spPr/>
        <p:txBody>
          <a:bodyPr/>
          <a:lstStyle/>
          <a:p>
            <a:fld id="{11828C5E-8CE4-D747-8F0F-AA7D410D5DC1}" type="slidenum">
              <a:rPr lang="en-KR" smtClean="0"/>
              <a:pPr/>
              <a:t>49</a:t>
            </a:fld>
            <a:endParaRPr lang="en-KR" dirty="0"/>
          </a:p>
        </p:txBody>
      </p:sp>
      <p:sp>
        <p:nvSpPr>
          <p:cNvPr id="7" name="직사각형 5">
            <a:extLst>
              <a:ext uri="{FF2B5EF4-FFF2-40B4-BE49-F238E27FC236}">
                <a16:creationId xmlns:a16="http://schemas.microsoft.com/office/drawing/2014/main" id="{A41E77F1-3610-9E45-AB72-9CEC64B286DB}"/>
              </a:ext>
            </a:extLst>
          </p:cNvPr>
          <p:cNvSpPr/>
          <p:nvPr/>
        </p:nvSpPr>
        <p:spPr>
          <a:xfrm>
            <a:off x="695325" y="1592263"/>
            <a:ext cx="10801350" cy="183673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RCTD = </a:t>
            </a:r>
            <a:r>
              <a:rPr lang="en-US" altLang="ko-KR" sz="1500" dirty="0" err="1">
                <a:solidFill>
                  <a:schemeClr val="tx1"/>
                </a:solidFill>
                <a:latin typeface="Courier New" panose="02070309020205020404" pitchFamily="49" charset="0"/>
                <a:cs typeface="Courier New" panose="02070309020205020404" pitchFamily="49" charset="0"/>
              </a:rPr>
              <a:t>read.table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KOGO_visium_brain_RCTD.csv</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sep</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 header</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TRUE)</a:t>
            </a:r>
          </a:p>
          <a:p>
            <a:r>
              <a:rPr lang="en-US" altLang="ko-KR" sz="1500" dirty="0" err="1">
                <a:solidFill>
                  <a:schemeClr val="tx1"/>
                </a:solidFill>
                <a:latin typeface="Courier New" panose="02070309020205020404" pitchFamily="49" charset="0"/>
                <a:cs typeface="Courier New" panose="02070309020205020404" pitchFamily="49" charset="0"/>
              </a:rPr>
              <a:t>meta_RCTD</a:t>
            </a:r>
            <a:r>
              <a:rPr lang="en-US" altLang="ko-KR" sz="1500" dirty="0">
                <a:solidFill>
                  <a:schemeClr val="tx1"/>
                </a:solidFill>
                <a:latin typeface="Courier New" panose="02070309020205020404" pitchFamily="49" charset="0"/>
                <a:cs typeface="Courier New" panose="02070309020205020404" pitchFamily="49" charset="0"/>
              </a:rPr>
              <a:t> = RCTD[,c("X", "</a:t>
            </a:r>
            <a:r>
              <a:rPr lang="en-US" altLang="ko-KR" sz="1500" dirty="0" err="1">
                <a:solidFill>
                  <a:schemeClr val="tx1"/>
                </a:solidFill>
                <a:latin typeface="Courier New" panose="02070309020205020404" pitchFamily="49" charset="0"/>
                <a:cs typeface="Courier New" panose="02070309020205020404" pitchFamily="49" charset="0"/>
              </a:rPr>
              <a:t>first_type</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colnames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meta_RCTD</a:t>
            </a:r>
            <a:r>
              <a:rPr lang="en-US" altLang="ko-KR" sz="1500" dirty="0">
                <a:solidFill>
                  <a:schemeClr val="tx1"/>
                </a:solidFill>
                <a:latin typeface="Courier New" panose="02070309020205020404" pitchFamily="49" charset="0"/>
                <a:cs typeface="Courier New" panose="02070309020205020404" pitchFamily="49" charset="0"/>
              </a:rPr>
              <a:t>) = c("barcodes", "</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rownames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meta_RCTD</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meta_RCTD$barcodes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meta_RCTD$barcodes</a:t>
            </a:r>
            <a:r>
              <a:rPr lang="en-US" altLang="ko-KR" sz="1500" dirty="0">
                <a:solidFill>
                  <a:schemeClr val="tx1"/>
                </a:solidFill>
                <a:latin typeface="Courier New" panose="02070309020205020404" pitchFamily="49" charset="0"/>
                <a:cs typeface="Courier New" panose="02070309020205020404" pitchFamily="49" charset="0"/>
              </a:rPr>
              <a:t> &lt;- NULL</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AddMetaData</a:t>
            </a:r>
            <a:r>
              <a:rPr lang="en-US" altLang="ko-KR" sz="1500" dirty="0">
                <a:solidFill>
                  <a:schemeClr val="tx1"/>
                </a:solidFill>
                <a:latin typeface="Courier New" panose="02070309020205020404" pitchFamily="49" charset="0"/>
                <a:cs typeface="Courier New" panose="02070309020205020404" pitchFamily="49" charset="0"/>
              </a:rPr>
              <a:t>(brain, </a:t>
            </a:r>
            <a:r>
              <a:rPr lang="en-US" altLang="ko-KR" sz="1500" dirty="0" err="1">
                <a:solidFill>
                  <a:schemeClr val="tx1"/>
                </a:solidFill>
                <a:latin typeface="Courier New" panose="02070309020205020404" pitchFamily="49" charset="0"/>
                <a:cs typeface="Courier New" panose="02070309020205020404" pitchFamily="49" charset="0"/>
              </a:rPr>
              <a:t>meta_RCTD</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SetIdent</a:t>
            </a:r>
            <a:r>
              <a:rPr lang="en-US" altLang="ko-KR" sz="1500" dirty="0">
                <a:solidFill>
                  <a:schemeClr val="tx1"/>
                </a:solidFill>
                <a:latin typeface="Courier New" panose="02070309020205020404" pitchFamily="49" charset="0"/>
                <a:cs typeface="Courier New" panose="02070309020205020404" pitchFamily="49" charset="0"/>
              </a:rPr>
              <a:t>(brain, value</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E9DA0C9C-CDE5-6840-996A-8B2BEC1B91AD}"/>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44EFEB0-981B-E145-A4D3-B0D86EEA2248}"/>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2C16AEE-00DF-F349-BFE3-C4F2F1998B1A}"/>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52846DC-5813-B144-95E1-21357F4A5AD7}"/>
              </a:ext>
            </a:extLst>
          </p:cNvPr>
          <p:cNvSpPr txBox="1"/>
          <p:nvPr/>
        </p:nvSpPr>
        <p:spPr>
          <a:xfrm>
            <a:off x="9958695" y="7106"/>
            <a:ext cx="223330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6" name="Straight Connector 17">
            <a:extLst>
              <a:ext uri="{FF2B5EF4-FFF2-40B4-BE49-F238E27FC236}">
                <a16:creationId xmlns:a16="http://schemas.microsoft.com/office/drawing/2014/main" id="{BB0F312C-B386-BD4D-8E25-AE49FD1EFEC4}"/>
              </a:ext>
            </a:extLst>
          </p:cNvPr>
          <p:cNvCxnSpPr>
            <a:cxnSpLocks/>
            <a:stCxn id="8" idx="3"/>
          </p:cNvCxnSpPr>
          <p:nvPr/>
        </p:nvCxnSpPr>
        <p:spPr>
          <a:xfrm>
            <a:off x="2126106" y="123112"/>
            <a:ext cx="1750014" cy="7693"/>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7">
            <a:extLst>
              <a:ext uri="{FF2B5EF4-FFF2-40B4-BE49-F238E27FC236}">
                <a16:creationId xmlns:a16="http://schemas.microsoft.com/office/drawing/2014/main" id="{72A30925-52EE-8941-A7A4-C88942BB8C7D}"/>
              </a:ext>
            </a:extLst>
          </p:cNvPr>
          <p:cNvCxnSpPr>
            <a:cxnSpLocks/>
            <a:stCxn id="9" idx="3"/>
          </p:cNvCxnSpPr>
          <p:nvPr/>
        </p:nvCxnSpPr>
        <p:spPr>
          <a:xfrm>
            <a:off x="5814471" y="123111"/>
            <a:ext cx="1723299" cy="8932"/>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6B97B7-8ED2-F040-97D0-0D5A8167201B}"/>
              </a:ext>
            </a:extLst>
          </p:cNvPr>
          <p:cNvCxnSpPr>
            <a:cxnSpLocks/>
            <a:stCxn id="10" idx="3"/>
            <a:endCxn id="11" idx="1"/>
          </p:cNvCxnSpPr>
          <p:nvPr/>
        </p:nvCxnSpPr>
        <p:spPr>
          <a:xfrm>
            <a:off x="8349211" y="124349"/>
            <a:ext cx="1609484"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586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p:txBody>
          <a:bodyPr/>
          <a:lstStyle/>
          <a:p>
            <a:r>
              <a:rPr lang="en-KR" dirty="0"/>
              <a:t>What is R programming?</a:t>
            </a:r>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1</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5</a:t>
            </a:fld>
            <a:endParaRPr lang="en-KR" dirty="0"/>
          </a:p>
        </p:txBody>
      </p:sp>
      <p:sp>
        <p:nvSpPr>
          <p:cNvPr id="2" name="Footer Placeholder 9">
            <a:extLst>
              <a:ext uri="{FF2B5EF4-FFF2-40B4-BE49-F238E27FC236}">
                <a16:creationId xmlns:a16="http://schemas.microsoft.com/office/drawing/2014/main" id="{3E8ABBBC-3A0F-299A-0802-B84720E90F66}"/>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43246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82B2E7-ACCE-0E4A-9EC5-DB9B9433F3CE}"/>
              </a:ext>
            </a:extLst>
          </p:cNvPr>
          <p:cNvSpPr>
            <a:spLocks noGrp="1"/>
          </p:cNvSpPr>
          <p:nvPr>
            <p:ph type="title"/>
          </p:nvPr>
        </p:nvSpPr>
        <p:spPr/>
        <p:txBody>
          <a:bodyPr>
            <a:normAutofit/>
          </a:bodyPr>
          <a:lstStyle/>
          <a:p>
            <a:r>
              <a:rPr kumimoji="1" lang="en" altLang="ko-KR" dirty="0"/>
              <a:t>Brain spatial map of predicted cell type by RCTD</a:t>
            </a:r>
            <a:endParaRPr kumimoji="1" lang="ko-KR" altLang="en-US" dirty="0"/>
          </a:p>
        </p:txBody>
      </p:sp>
      <p:sp>
        <p:nvSpPr>
          <p:cNvPr id="4" name="날짜 개체 틀 3">
            <a:extLst>
              <a:ext uri="{FF2B5EF4-FFF2-40B4-BE49-F238E27FC236}">
                <a16:creationId xmlns:a16="http://schemas.microsoft.com/office/drawing/2014/main" id="{E872E98F-EB4D-974C-A492-A4511873D7B8}"/>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3239E97-092F-BE49-A4D5-8429AA1F4ED3}"/>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BC579E4A-C54B-6744-A496-ED8282D87C03}"/>
              </a:ext>
            </a:extLst>
          </p:cNvPr>
          <p:cNvSpPr>
            <a:spLocks noGrp="1"/>
          </p:cNvSpPr>
          <p:nvPr>
            <p:ph type="sldNum" sz="quarter" idx="12"/>
          </p:nvPr>
        </p:nvSpPr>
        <p:spPr/>
        <p:txBody>
          <a:bodyPr/>
          <a:lstStyle/>
          <a:p>
            <a:fld id="{11828C5E-8CE4-D747-8F0F-AA7D410D5DC1}" type="slidenum">
              <a:rPr lang="en-KR" smtClean="0"/>
              <a:pPr/>
              <a:t>50</a:t>
            </a:fld>
            <a:endParaRPr lang="en-KR" dirty="0"/>
          </a:p>
        </p:txBody>
      </p:sp>
      <p:sp>
        <p:nvSpPr>
          <p:cNvPr id="9" name="직사각형 5">
            <a:extLst>
              <a:ext uri="{FF2B5EF4-FFF2-40B4-BE49-F238E27FC236}">
                <a16:creationId xmlns:a16="http://schemas.microsoft.com/office/drawing/2014/main" id="{E6E94E91-BB8B-0342-BFB5-64221DFCA17C}"/>
              </a:ext>
            </a:extLst>
          </p:cNvPr>
          <p:cNvSpPr/>
          <p:nvPr/>
        </p:nvSpPr>
        <p:spPr>
          <a:xfrm>
            <a:off x="695325" y="1592263"/>
            <a:ext cx="10801350" cy="102901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SpatialDimPlot</a:t>
            </a:r>
            <a:r>
              <a:rPr lang="en-US" altLang="ko-KR" sz="1500" dirty="0">
                <a:solidFill>
                  <a:schemeClr val="tx1"/>
                </a:solidFill>
                <a:latin typeface="Courier New" panose="02070309020205020404" pitchFamily="49" charset="0"/>
                <a:cs typeface="Courier New" panose="02070309020205020404" pitchFamily="49" charset="0"/>
              </a:rPr>
              <a:t>(brain, label = T, </a:t>
            </a:r>
            <a:r>
              <a:rPr lang="en-US" altLang="ko-KR" sz="1500" dirty="0" err="1">
                <a:solidFill>
                  <a:schemeClr val="tx1"/>
                </a:solidFill>
                <a:latin typeface="Courier New" panose="02070309020205020404" pitchFamily="49" charset="0"/>
                <a:cs typeface="Courier New" panose="02070309020205020404" pitchFamily="49" charset="0"/>
              </a:rPr>
              <a:t>label.size</a:t>
            </a:r>
            <a:r>
              <a:rPr lang="en-US" altLang="ko-KR" sz="1500" dirty="0">
                <a:solidFill>
                  <a:schemeClr val="tx1"/>
                </a:solidFill>
                <a:latin typeface="Courier New" panose="02070309020205020404" pitchFamily="49" charset="0"/>
                <a:cs typeface="Courier New" panose="02070309020205020404" pitchFamily="49" charset="0"/>
              </a:rPr>
              <a:t> = 4, repel = T)</a:t>
            </a:r>
          </a:p>
        </p:txBody>
      </p:sp>
      <p:sp>
        <p:nvSpPr>
          <p:cNvPr id="18" name="TextBox 17">
            <a:extLst>
              <a:ext uri="{FF2B5EF4-FFF2-40B4-BE49-F238E27FC236}">
                <a16:creationId xmlns:a16="http://schemas.microsoft.com/office/drawing/2014/main" id="{D99E4148-9048-014A-8DC8-2C2CFB826E54}"/>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A13B9CB-B615-854E-9F78-BC0D4D4C773F}"/>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B049BBD2-CE81-1047-89D5-12F9B374C07D}"/>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590725C-F902-1946-A0E4-A4B4E69E7E01}"/>
              </a:ext>
            </a:extLst>
          </p:cNvPr>
          <p:cNvSpPr txBox="1"/>
          <p:nvPr/>
        </p:nvSpPr>
        <p:spPr>
          <a:xfrm>
            <a:off x="9958695" y="7106"/>
            <a:ext cx="223330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5" name="Straight Connector 17">
            <a:extLst>
              <a:ext uri="{FF2B5EF4-FFF2-40B4-BE49-F238E27FC236}">
                <a16:creationId xmlns:a16="http://schemas.microsoft.com/office/drawing/2014/main" id="{4A8C3933-57D7-C341-A640-97B00D319B92}"/>
              </a:ext>
            </a:extLst>
          </p:cNvPr>
          <p:cNvCxnSpPr>
            <a:cxnSpLocks/>
            <a:stCxn id="18" idx="3"/>
          </p:cNvCxnSpPr>
          <p:nvPr/>
        </p:nvCxnSpPr>
        <p:spPr>
          <a:xfrm>
            <a:off x="2126106" y="123112"/>
            <a:ext cx="1750014" cy="7693"/>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17">
            <a:extLst>
              <a:ext uri="{FF2B5EF4-FFF2-40B4-BE49-F238E27FC236}">
                <a16:creationId xmlns:a16="http://schemas.microsoft.com/office/drawing/2014/main" id="{CB67502D-FBBE-EE4E-A3B4-2D5078B2F259}"/>
              </a:ext>
            </a:extLst>
          </p:cNvPr>
          <p:cNvCxnSpPr>
            <a:cxnSpLocks/>
            <a:stCxn id="19" idx="3"/>
          </p:cNvCxnSpPr>
          <p:nvPr/>
        </p:nvCxnSpPr>
        <p:spPr>
          <a:xfrm>
            <a:off x="5814471" y="123111"/>
            <a:ext cx="1723299" cy="8932"/>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7">
            <a:extLst>
              <a:ext uri="{FF2B5EF4-FFF2-40B4-BE49-F238E27FC236}">
                <a16:creationId xmlns:a16="http://schemas.microsoft.com/office/drawing/2014/main" id="{5A740E4F-A581-AC45-A1B9-D05B845393FB}"/>
              </a:ext>
            </a:extLst>
          </p:cNvPr>
          <p:cNvCxnSpPr>
            <a:cxnSpLocks/>
            <a:stCxn id="20" idx="3"/>
            <a:endCxn id="21" idx="1"/>
          </p:cNvCxnSpPr>
          <p:nvPr/>
        </p:nvCxnSpPr>
        <p:spPr>
          <a:xfrm>
            <a:off x="8349211" y="124349"/>
            <a:ext cx="1609484"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4EFC55EC-103E-C74D-B77B-1FF204C18538}"/>
              </a:ext>
            </a:extLst>
          </p:cNvPr>
          <p:cNvPicPr>
            <a:picLocks noChangeAspect="1"/>
          </p:cNvPicPr>
          <p:nvPr/>
        </p:nvPicPr>
        <p:blipFill>
          <a:blip r:embed="rId2"/>
          <a:stretch>
            <a:fillRect/>
          </a:stretch>
        </p:blipFill>
        <p:spPr>
          <a:xfrm>
            <a:off x="3877812" y="2665532"/>
            <a:ext cx="4537121" cy="3783089"/>
          </a:xfrm>
          <a:prstGeom prst="rect">
            <a:avLst/>
          </a:prstGeom>
        </p:spPr>
      </p:pic>
    </p:spTree>
    <p:extLst>
      <p:ext uri="{BB962C8B-B14F-4D97-AF65-F5344CB8AC3E}">
        <p14:creationId xmlns:p14="http://schemas.microsoft.com/office/powerpoint/2010/main" val="1832047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B37ADB-C3B4-954F-8436-EBEE55CBCFCA}"/>
              </a:ext>
            </a:extLst>
          </p:cNvPr>
          <p:cNvSpPr>
            <a:spLocks noGrp="1"/>
          </p:cNvSpPr>
          <p:nvPr>
            <p:ph type="title"/>
          </p:nvPr>
        </p:nvSpPr>
        <p:spPr/>
        <p:txBody>
          <a:bodyPr>
            <a:normAutofit/>
          </a:bodyPr>
          <a:lstStyle/>
          <a:p>
            <a:r>
              <a:rPr kumimoji="1" lang="en" altLang="ko-KR" dirty="0"/>
              <a:t>Cortex spatial map of predicted cell type by RCTD</a:t>
            </a:r>
            <a:endParaRPr kumimoji="1" lang="ko-KR" altLang="en-US" dirty="0"/>
          </a:p>
        </p:txBody>
      </p:sp>
      <p:sp>
        <p:nvSpPr>
          <p:cNvPr id="4" name="날짜 개체 틀 3">
            <a:extLst>
              <a:ext uri="{FF2B5EF4-FFF2-40B4-BE49-F238E27FC236}">
                <a16:creationId xmlns:a16="http://schemas.microsoft.com/office/drawing/2014/main" id="{7527CEC0-E64A-1D49-9064-57FDEEF7CDE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586EAB5-50EF-5645-831F-64B64E4759C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8AE49485-1F57-0E45-9A2A-6A29617DFC8F}"/>
              </a:ext>
            </a:extLst>
          </p:cNvPr>
          <p:cNvSpPr>
            <a:spLocks noGrp="1"/>
          </p:cNvSpPr>
          <p:nvPr>
            <p:ph type="sldNum" sz="quarter" idx="12"/>
          </p:nvPr>
        </p:nvSpPr>
        <p:spPr/>
        <p:txBody>
          <a:bodyPr/>
          <a:lstStyle/>
          <a:p>
            <a:fld id="{11828C5E-8CE4-D747-8F0F-AA7D410D5DC1}" type="slidenum">
              <a:rPr lang="en-KR" smtClean="0"/>
              <a:pPr/>
              <a:t>51</a:t>
            </a:fld>
            <a:endParaRPr lang="en-KR" dirty="0"/>
          </a:p>
        </p:txBody>
      </p:sp>
      <p:sp>
        <p:nvSpPr>
          <p:cNvPr id="7" name="직사각형 5">
            <a:extLst>
              <a:ext uri="{FF2B5EF4-FFF2-40B4-BE49-F238E27FC236}">
                <a16:creationId xmlns:a16="http://schemas.microsoft.com/office/drawing/2014/main" id="{F709BFBB-6FB6-E84F-8C08-310D6A79B5E6}"/>
              </a:ext>
            </a:extLst>
          </p:cNvPr>
          <p:cNvSpPr/>
          <p:nvPr/>
        </p:nvSpPr>
        <p:spPr>
          <a:xfrm>
            <a:off x="695325" y="1592263"/>
            <a:ext cx="10801350" cy="196373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cortex = subset(brain, </a:t>
            </a:r>
            <a:r>
              <a:rPr lang="en-US" altLang="ko-KR" sz="1500" dirty="0" err="1">
                <a:solidFill>
                  <a:schemeClr val="tx1"/>
                </a:solidFill>
                <a:latin typeface="Courier New" panose="02070309020205020404" pitchFamily="49" charset="0"/>
                <a:cs typeface="Courier New" panose="02070309020205020404" pitchFamily="49" charset="0"/>
              </a:rPr>
              <a:t>seurat_clusters</a:t>
            </a:r>
            <a:r>
              <a:rPr lang="en-US" altLang="ko-KR" sz="1500" dirty="0">
                <a:solidFill>
                  <a:schemeClr val="tx1"/>
                </a:solidFill>
                <a:latin typeface="Courier New" panose="02070309020205020404" pitchFamily="49" charset="0"/>
                <a:cs typeface="Courier New" panose="02070309020205020404" pitchFamily="49" charset="0"/>
              </a:rPr>
              <a:t> %in% c(1, 2, 3, 4, 6, 7))</a:t>
            </a:r>
          </a:p>
          <a:p>
            <a:r>
              <a:rPr lang="en-US" altLang="ko-KR" sz="1500" dirty="0">
                <a:solidFill>
                  <a:schemeClr val="tx1"/>
                </a:solidFill>
                <a:latin typeface="Courier New" panose="02070309020205020404" pitchFamily="49" charset="0"/>
                <a:cs typeface="Courier New" panose="02070309020205020404" pitchFamily="49" charset="0"/>
              </a:rPr>
              <a:t>cortex = subset(cortex, anterior1_imagerow &gt; 400 | anterior1_imagecol &lt; 150, invert = TRUE)</a:t>
            </a:r>
          </a:p>
          <a:p>
            <a:r>
              <a:rPr lang="en-US" altLang="ko-KR" sz="1500" dirty="0">
                <a:solidFill>
                  <a:schemeClr val="tx1"/>
                </a:solidFill>
                <a:latin typeface="Courier New" panose="02070309020205020404" pitchFamily="49" charset="0"/>
                <a:cs typeface="Courier New" panose="02070309020205020404" pitchFamily="49" charset="0"/>
              </a:rPr>
              <a:t>cortex = subset(cortex, anterior1_imagerow &gt; 275 &amp; anterior1_imagecol &gt; 370, invert = TRUE)</a:t>
            </a:r>
          </a:p>
          <a:p>
            <a:r>
              <a:rPr lang="en-US" altLang="ko-KR" sz="1500" dirty="0">
                <a:solidFill>
                  <a:schemeClr val="tx1"/>
                </a:solidFill>
                <a:latin typeface="Courier New" panose="02070309020205020404" pitchFamily="49" charset="0"/>
                <a:cs typeface="Courier New" panose="02070309020205020404" pitchFamily="49" charset="0"/>
              </a:rPr>
              <a:t>cortex = subset(cortex, anterior1_imagerow &gt; 250 &amp; anterior1_imagecol &gt; 440, invert = TRUE)</a:t>
            </a:r>
          </a:p>
          <a:p>
            <a:r>
              <a:rPr lang="en-US" altLang="ko-KR" sz="1500" dirty="0" err="1">
                <a:solidFill>
                  <a:schemeClr val="tx1"/>
                </a:solidFill>
                <a:latin typeface="Courier New" panose="02070309020205020404" pitchFamily="49" charset="0"/>
                <a:cs typeface="Courier New" panose="02070309020205020404" pitchFamily="49" charset="0"/>
              </a:rPr>
              <a:t>SpatialDimPlot</a:t>
            </a:r>
            <a:r>
              <a:rPr lang="en-US" altLang="ko-KR" sz="1500" dirty="0">
                <a:solidFill>
                  <a:schemeClr val="tx1"/>
                </a:solidFill>
                <a:latin typeface="Courier New" panose="02070309020205020404" pitchFamily="49" charset="0"/>
                <a:cs typeface="Courier New" panose="02070309020205020404" pitchFamily="49" charset="0"/>
              </a:rPr>
              <a:t>(cortex, label = T, </a:t>
            </a:r>
            <a:r>
              <a:rPr lang="en-US" altLang="ko-KR" sz="1500" dirty="0" err="1">
                <a:solidFill>
                  <a:schemeClr val="tx1"/>
                </a:solidFill>
                <a:latin typeface="Courier New" panose="02070309020205020404" pitchFamily="49" charset="0"/>
                <a:cs typeface="Courier New" panose="02070309020205020404" pitchFamily="49" charset="0"/>
              </a:rPr>
              <a:t>label.size</a:t>
            </a:r>
            <a:r>
              <a:rPr lang="en-US" altLang="ko-KR" sz="1500" dirty="0">
                <a:solidFill>
                  <a:schemeClr val="tx1"/>
                </a:solidFill>
                <a:latin typeface="Courier New" panose="02070309020205020404" pitchFamily="49" charset="0"/>
                <a:cs typeface="Courier New" panose="02070309020205020404" pitchFamily="49" charset="0"/>
              </a:rPr>
              <a:t> = 4, repel = T)</a:t>
            </a:r>
          </a:p>
          <a:p>
            <a:endParaRPr lang="en-US" altLang="ko-KR" sz="1500" dirty="0">
              <a:solidFill>
                <a:schemeClr val="tx1"/>
              </a:solidFill>
              <a:latin typeface="Arial" panose="020B0604020202020204" pitchFamily="34" charset="0"/>
              <a:cs typeface="Arial" panose="020B0604020202020204" pitchFamily="34" charset="0"/>
            </a:endParaRPr>
          </a:p>
          <a:p>
            <a:r>
              <a:rPr lang="en-US" altLang="ko-KR" sz="1300" dirty="0">
                <a:solidFill>
                  <a:schemeClr val="tx1"/>
                </a:solidFill>
                <a:latin typeface="Arial" panose="020B0604020202020204" pitchFamily="34" charset="0"/>
                <a:cs typeface="Arial" panose="020B0604020202020204" pitchFamily="34" charset="0"/>
              </a:rPr>
              <a:t># This file will be used in the </a:t>
            </a:r>
            <a:r>
              <a:rPr lang="en-US" altLang="ko-KR" sz="1300" dirty="0" err="1">
                <a:solidFill>
                  <a:schemeClr val="tx1"/>
                </a:solidFill>
                <a:latin typeface="Arial" panose="020B0604020202020204" pitchFamily="34" charset="0"/>
                <a:cs typeface="Arial" panose="020B0604020202020204" pitchFamily="34" charset="0"/>
              </a:rPr>
              <a:t>Squidpy</a:t>
            </a:r>
            <a:r>
              <a:rPr lang="en-US" altLang="ko-KR" sz="1300" dirty="0">
                <a:solidFill>
                  <a:schemeClr val="tx1"/>
                </a:solidFill>
                <a:latin typeface="Arial" panose="020B0604020202020204" pitchFamily="34" charset="0"/>
                <a:cs typeface="Arial" panose="020B0604020202020204" pitchFamily="34" charset="0"/>
              </a:rPr>
              <a:t> and </a:t>
            </a:r>
            <a:r>
              <a:rPr lang="en-US" altLang="ko-KR" sz="1300" dirty="0" err="1">
                <a:solidFill>
                  <a:schemeClr val="tx1"/>
                </a:solidFill>
                <a:latin typeface="Arial" panose="020B0604020202020204" pitchFamily="34" charset="0"/>
                <a:cs typeface="Arial" panose="020B0604020202020204" pitchFamily="34" charset="0"/>
              </a:rPr>
              <a:t>CellChat</a:t>
            </a:r>
            <a:r>
              <a:rPr lang="en-US" altLang="ko-KR" sz="1300" dirty="0">
                <a:solidFill>
                  <a:schemeClr val="tx1"/>
                </a:solidFill>
                <a:latin typeface="Arial" panose="020B0604020202020204" pitchFamily="34" charset="0"/>
                <a:cs typeface="Arial" panose="020B0604020202020204" pitchFamily="34" charset="0"/>
              </a:rPr>
              <a:t> Analysis</a:t>
            </a:r>
          </a:p>
          <a:p>
            <a:r>
              <a:rPr lang="en-US" altLang="ko-KR" sz="1500" dirty="0" err="1">
                <a:solidFill>
                  <a:schemeClr val="tx1"/>
                </a:solidFill>
                <a:latin typeface="Courier New" panose="02070309020205020404" pitchFamily="49" charset="0"/>
                <a:cs typeface="Courier New" panose="02070309020205020404" pitchFamily="49" charset="0"/>
              </a:rPr>
              <a:t>saveRDS</a:t>
            </a:r>
            <a:r>
              <a:rPr lang="en-US" altLang="ko-KR" sz="1500" dirty="0">
                <a:solidFill>
                  <a:schemeClr val="tx1"/>
                </a:solidFill>
                <a:latin typeface="Courier New" panose="02070309020205020404" pitchFamily="49" charset="0"/>
                <a:cs typeface="Courier New" panose="02070309020205020404" pitchFamily="49" charset="0"/>
              </a:rPr>
              <a:t>(cortex, "./</a:t>
            </a:r>
            <a:r>
              <a:rPr lang="en-US" altLang="ko-KR" sz="1500" dirty="0" err="1">
                <a:solidFill>
                  <a:schemeClr val="tx1"/>
                </a:solidFill>
                <a:latin typeface="Courier New" panose="02070309020205020404" pitchFamily="49" charset="0"/>
                <a:cs typeface="Courier New" panose="02070309020205020404" pitchFamily="49" charset="0"/>
              </a:rPr>
              <a:t>KOGO_visium_cortex_annotated.rds</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6" name="TextBox 15">
            <a:extLst>
              <a:ext uri="{FF2B5EF4-FFF2-40B4-BE49-F238E27FC236}">
                <a16:creationId xmlns:a16="http://schemas.microsoft.com/office/drawing/2014/main" id="{A86EF10A-BCA8-5049-8FC0-B2EFD14B16B7}"/>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EA34C1A-6EB7-1845-AC78-A534A1FAEFC9}"/>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C097D8E-302D-CA47-B5E4-C6A026EB8CB4}"/>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0BB63C1-F507-AB47-B65D-DF1FB53FC054}"/>
              </a:ext>
            </a:extLst>
          </p:cNvPr>
          <p:cNvSpPr txBox="1"/>
          <p:nvPr/>
        </p:nvSpPr>
        <p:spPr>
          <a:xfrm>
            <a:off x="9958695" y="7106"/>
            <a:ext cx="223330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3" name="Straight Connector 17">
            <a:extLst>
              <a:ext uri="{FF2B5EF4-FFF2-40B4-BE49-F238E27FC236}">
                <a16:creationId xmlns:a16="http://schemas.microsoft.com/office/drawing/2014/main" id="{E4856316-AFA1-7247-B6C7-8730FEDCD8EC}"/>
              </a:ext>
            </a:extLst>
          </p:cNvPr>
          <p:cNvCxnSpPr>
            <a:cxnSpLocks/>
            <a:stCxn id="16" idx="3"/>
          </p:cNvCxnSpPr>
          <p:nvPr/>
        </p:nvCxnSpPr>
        <p:spPr>
          <a:xfrm>
            <a:off x="2126106" y="123112"/>
            <a:ext cx="1750014" cy="7693"/>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7">
            <a:extLst>
              <a:ext uri="{FF2B5EF4-FFF2-40B4-BE49-F238E27FC236}">
                <a16:creationId xmlns:a16="http://schemas.microsoft.com/office/drawing/2014/main" id="{C2688A5E-4A7A-624D-A6D3-53B19F0E2343}"/>
              </a:ext>
            </a:extLst>
          </p:cNvPr>
          <p:cNvCxnSpPr>
            <a:cxnSpLocks/>
            <a:stCxn id="17" idx="3"/>
          </p:cNvCxnSpPr>
          <p:nvPr/>
        </p:nvCxnSpPr>
        <p:spPr>
          <a:xfrm>
            <a:off x="5814471" y="123111"/>
            <a:ext cx="1723299" cy="8932"/>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17">
            <a:extLst>
              <a:ext uri="{FF2B5EF4-FFF2-40B4-BE49-F238E27FC236}">
                <a16:creationId xmlns:a16="http://schemas.microsoft.com/office/drawing/2014/main" id="{94C92686-91D2-E842-B418-DE7458FC4400}"/>
              </a:ext>
            </a:extLst>
          </p:cNvPr>
          <p:cNvCxnSpPr>
            <a:cxnSpLocks/>
            <a:stCxn id="18" idx="3"/>
            <a:endCxn id="19" idx="1"/>
          </p:cNvCxnSpPr>
          <p:nvPr/>
        </p:nvCxnSpPr>
        <p:spPr>
          <a:xfrm>
            <a:off x="8349211" y="124349"/>
            <a:ext cx="1609484"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4638B9FB-62AA-F541-A333-D104B94227AA}"/>
              </a:ext>
            </a:extLst>
          </p:cNvPr>
          <p:cNvPicPr>
            <a:picLocks noChangeAspect="1"/>
          </p:cNvPicPr>
          <p:nvPr/>
        </p:nvPicPr>
        <p:blipFill>
          <a:blip r:embed="rId2"/>
          <a:stretch>
            <a:fillRect/>
          </a:stretch>
        </p:blipFill>
        <p:spPr>
          <a:xfrm>
            <a:off x="4538208" y="3556000"/>
            <a:ext cx="3596240" cy="2936873"/>
          </a:xfrm>
          <a:prstGeom prst="rect">
            <a:avLst/>
          </a:prstGeom>
        </p:spPr>
      </p:pic>
    </p:spTree>
    <p:extLst>
      <p:ext uri="{BB962C8B-B14F-4D97-AF65-F5344CB8AC3E}">
        <p14:creationId xmlns:p14="http://schemas.microsoft.com/office/powerpoint/2010/main" val="2523824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D4E56E-5D7E-444E-86B1-BE6BAC6E5546}"/>
              </a:ext>
            </a:extLst>
          </p:cNvPr>
          <p:cNvSpPr>
            <a:spLocks noGrp="1"/>
          </p:cNvSpPr>
          <p:nvPr>
            <p:ph type="title"/>
          </p:nvPr>
        </p:nvSpPr>
        <p:spPr/>
        <p:txBody>
          <a:bodyPr/>
          <a:lstStyle/>
          <a:p>
            <a:r>
              <a:rPr kumimoji="1" lang="en" altLang="ko-KR" dirty="0"/>
              <a:t>Remove all objects before starting next chapter</a:t>
            </a:r>
            <a:endParaRPr kumimoji="1" lang="ko-KR" altLang="en-US" dirty="0"/>
          </a:p>
        </p:txBody>
      </p:sp>
      <p:sp>
        <p:nvSpPr>
          <p:cNvPr id="4" name="날짜 개체 틀 3">
            <a:extLst>
              <a:ext uri="{FF2B5EF4-FFF2-40B4-BE49-F238E27FC236}">
                <a16:creationId xmlns:a16="http://schemas.microsoft.com/office/drawing/2014/main" id="{EAF7B3CB-0110-0941-87F7-A51C9F17C6EA}"/>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E1E17B3-F6B0-CB46-B077-63965AC3DBD5}"/>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50C26A84-6B52-0040-AD94-EBD4D95D7ACB}"/>
              </a:ext>
            </a:extLst>
          </p:cNvPr>
          <p:cNvSpPr>
            <a:spLocks noGrp="1"/>
          </p:cNvSpPr>
          <p:nvPr>
            <p:ph type="sldNum" sz="quarter" idx="12"/>
          </p:nvPr>
        </p:nvSpPr>
        <p:spPr/>
        <p:txBody>
          <a:bodyPr/>
          <a:lstStyle/>
          <a:p>
            <a:fld id="{11828C5E-8CE4-D747-8F0F-AA7D410D5DC1}" type="slidenum">
              <a:rPr lang="en-KR" smtClean="0"/>
              <a:pPr/>
              <a:t>52</a:t>
            </a:fld>
            <a:endParaRPr lang="en-KR" dirty="0"/>
          </a:p>
        </p:txBody>
      </p:sp>
      <p:sp>
        <p:nvSpPr>
          <p:cNvPr id="7" name="직사각형 5">
            <a:extLst>
              <a:ext uri="{FF2B5EF4-FFF2-40B4-BE49-F238E27FC236}">
                <a16:creationId xmlns:a16="http://schemas.microsoft.com/office/drawing/2014/main" id="{5483D023-E61A-B244-865E-C2BDA0EF2B31}"/>
              </a:ext>
            </a:extLst>
          </p:cNvPr>
          <p:cNvSpPr/>
          <p:nvPr/>
        </p:nvSpPr>
        <p:spPr>
          <a:xfrm>
            <a:off x="695325" y="3690407"/>
            <a:ext cx="10801350" cy="575583"/>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mj-lt"/>
                <a:cs typeface="Courier New" panose="02070309020205020404" pitchFamily="49" charset="0"/>
              </a:rPr>
              <a:t># clean up memory in R</a:t>
            </a:r>
          </a:p>
          <a:p>
            <a:r>
              <a:rPr lang="en-US" altLang="ko-KR" sz="1500" dirty="0" err="1">
                <a:solidFill>
                  <a:schemeClr val="tx1"/>
                </a:solidFill>
                <a:latin typeface="Courier New" panose="02070309020205020404" pitchFamily="49" charset="0"/>
                <a:cs typeface="Courier New" panose="02070309020205020404" pitchFamily="49" charset="0"/>
              </a:rPr>
              <a:t>gc</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5" name="TextBox 14">
            <a:extLst>
              <a:ext uri="{FF2B5EF4-FFF2-40B4-BE49-F238E27FC236}">
                <a16:creationId xmlns:a16="http://schemas.microsoft.com/office/drawing/2014/main" id="{E198365A-8CED-1E46-B127-5653BD2CCE78}"/>
              </a:ext>
            </a:extLst>
          </p:cNvPr>
          <p:cNvSpPr txBox="1"/>
          <p:nvPr/>
        </p:nvSpPr>
        <p:spPr>
          <a:xfrm>
            <a:off x="-4605" y="1"/>
            <a:ext cx="213071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single cell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9F67554D-1ABE-504C-8B89-DFB50CEAA5DD}"/>
              </a:ext>
            </a:extLst>
          </p:cNvPr>
          <p:cNvSpPr txBox="1"/>
          <p:nvPr/>
        </p:nvSpPr>
        <p:spPr>
          <a:xfrm>
            <a:off x="3876120" y="0"/>
            <a:ext cx="193835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Process spatial for RCTD input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5A34940-7D00-644D-84A3-325879A996F0}"/>
              </a:ext>
            </a:extLst>
          </p:cNvPr>
          <p:cNvSpPr txBox="1"/>
          <p:nvPr/>
        </p:nvSpPr>
        <p:spPr>
          <a:xfrm>
            <a:off x="7537770" y="1238"/>
            <a:ext cx="8114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Run RCTD</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87BAF53-1AF6-A542-902F-2C746DC00580}"/>
              </a:ext>
            </a:extLst>
          </p:cNvPr>
          <p:cNvSpPr txBox="1"/>
          <p:nvPr/>
        </p:nvSpPr>
        <p:spPr>
          <a:xfrm>
            <a:off x="9958696" y="7106"/>
            <a:ext cx="223330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Process output for deconvolution</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2" name="Straight Connector 17">
            <a:extLst>
              <a:ext uri="{FF2B5EF4-FFF2-40B4-BE49-F238E27FC236}">
                <a16:creationId xmlns:a16="http://schemas.microsoft.com/office/drawing/2014/main" id="{56444772-AA37-404A-BCE0-431967387F95}"/>
              </a:ext>
            </a:extLst>
          </p:cNvPr>
          <p:cNvCxnSpPr>
            <a:cxnSpLocks/>
            <a:stCxn id="15" idx="3"/>
          </p:cNvCxnSpPr>
          <p:nvPr/>
        </p:nvCxnSpPr>
        <p:spPr>
          <a:xfrm>
            <a:off x="2126106" y="123112"/>
            <a:ext cx="1750014" cy="7693"/>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17">
            <a:extLst>
              <a:ext uri="{FF2B5EF4-FFF2-40B4-BE49-F238E27FC236}">
                <a16:creationId xmlns:a16="http://schemas.microsoft.com/office/drawing/2014/main" id="{DB78FA81-D2B3-BE45-A5A0-EB6CD7FD284F}"/>
              </a:ext>
            </a:extLst>
          </p:cNvPr>
          <p:cNvCxnSpPr>
            <a:cxnSpLocks/>
            <a:stCxn id="16" idx="3"/>
          </p:cNvCxnSpPr>
          <p:nvPr/>
        </p:nvCxnSpPr>
        <p:spPr>
          <a:xfrm>
            <a:off x="5814471" y="123111"/>
            <a:ext cx="1723299" cy="8932"/>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7">
            <a:extLst>
              <a:ext uri="{FF2B5EF4-FFF2-40B4-BE49-F238E27FC236}">
                <a16:creationId xmlns:a16="http://schemas.microsoft.com/office/drawing/2014/main" id="{8CBAF301-3712-8F47-B865-32DA079970A8}"/>
              </a:ext>
            </a:extLst>
          </p:cNvPr>
          <p:cNvCxnSpPr>
            <a:cxnSpLocks/>
            <a:stCxn id="17" idx="3"/>
            <a:endCxn id="18" idx="1"/>
          </p:cNvCxnSpPr>
          <p:nvPr/>
        </p:nvCxnSpPr>
        <p:spPr>
          <a:xfrm>
            <a:off x="8349211" y="124349"/>
            <a:ext cx="1609485"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C16E5B1-596A-F641-9D98-BB288B168FE4}"/>
              </a:ext>
            </a:extLst>
          </p:cNvPr>
          <p:cNvPicPr>
            <a:picLocks noChangeAspect="1"/>
          </p:cNvPicPr>
          <p:nvPr/>
        </p:nvPicPr>
        <p:blipFill>
          <a:blip r:embed="rId2"/>
          <a:stretch>
            <a:fillRect/>
          </a:stretch>
        </p:blipFill>
        <p:spPr>
          <a:xfrm>
            <a:off x="695325" y="1965307"/>
            <a:ext cx="7213600" cy="1460500"/>
          </a:xfrm>
          <a:prstGeom prst="rect">
            <a:avLst/>
          </a:prstGeom>
        </p:spPr>
      </p:pic>
      <p:sp>
        <p:nvSpPr>
          <p:cNvPr id="19" name="TextBox 18">
            <a:extLst>
              <a:ext uri="{FF2B5EF4-FFF2-40B4-BE49-F238E27FC236}">
                <a16:creationId xmlns:a16="http://schemas.microsoft.com/office/drawing/2014/main" id="{8E718EB8-0623-B841-94DE-661F9429F505}"/>
              </a:ext>
            </a:extLst>
          </p:cNvPr>
          <p:cNvSpPr txBox="1"/>
          <p:nvPr/>
        </p:nvSpPr>
        <p:spPr>
          <a:xfrm>
            <a:off x="410816" y="1506172"/>
            <a:ext cx="11198085" cy="461665"/>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solidFill>
                  <a:schemeClr val="tx1"/>
                </a:solidFill>
                <a:cs typeface="Arial" panose="020B0604020202020204" pitchFamily="34" charset="0"/>
              </a:rPr>
              <a:t>Clear objects from the workspace.</a:t>
            </a:r>
            <a:endParaRPr kumimoji="1" lang="ko-KR" altLang="en-US" sz="2400" dirty="0"/>
          </a:p>
        </p:txBody>
      </p:sp>
      <p:sp>
        <p:nvSpPr>
          <p:cNvPr id="8" name="직사각형 7">
            <a:extLst>
              <a:ext uri="{FF2B5EF4-FFF2-40B4-BE49-F238E27FC236}">
                <a16:creationId xmlns:a16="http://schemas.microsoft.com/office/drawing/2014/main" id="{C9EF1591-C2D0-8F47-A723-FA10BB5B73A1}"/>
              </a:ext>
            </a:extLst>
          </p:cNvPr>
          <p:cNvSpPr/>
          <p:nvPr/>
        </p:nvSpPr>
        <p:spPr>
          <a:xfrm>
            <a:off x="5126804" y="2373013"/>
            <a:ext cx="390418" cy="30779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922508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29000"/>
            <a:ext cx="10515600" cy="1437640"/>
          </a:xfrm>
        </p:spPr>
        <p:txBody>
          <a:bodyPr>
            <a:normAutofit fontScale="90000"/>
          </a:bodyPr>
          <a:lstStyle/>
          <a:p>
            <a:r>
              <a:rPr lang="en-US" dirty="0"/>
              <a:t>Neighborhood Analysis of </a:t>
            </a:r>
            <a:br>
              <a:rPr lang="en-US" dirty="0"/>
            </a:br>
            <a:r>
              <a:rPr lang="en-US" dirty="0"/>
              <a:t>Co-occurrence - </a:t>
            </a:r>
            <a:r>
              <a:rPr lang="en-US" dirty="0" err="1"/>
              <a:t>Squidpy</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US" dirty="0"/>
              <a:t>6</a:t>
            </a:r>
            <a:endParaRPr lang="en-KR" dirty="0"/>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53</a:t>
            </a:fld>
            <a:endParaRPr lang="en-KR" dirty="0"/>
          </a:p>
        </p:txBody>
      </p:sp>
    </p:spTree>
    <p:extLst>
      <p:ext uri="{BB962C8B-B14F-4D97-AF65-F5344CB8AC3E}">
        <p14:creationId xmlns:p14="http://schemas.microsoft.com/office/powerpoint/2010/main" val="122930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42BC03-18F3-144B-AB4E-0E1584125B9F}"/>
              </a:ext>
            </a:extLst>
          </p:cNvPr>
          <p:cNvSpPr>
            <a:spLocks noGrp="1"/>
          </p:cNvSpPr>
          <p:nvPr>
            <p:ph type="title"/>
          </p:nvPr>
        </p:nvSpPr>
        <p:spPr/>
        <p:txBody>
          <a:bodyPr/>
          <a:lstStyle/>
          <a:p>
            <a:r>
              <a:rPr kumimoji="1" lang="en-US" altLang="ko-KR" dirty="0"/>
              <a:t>Install </a:t>
            </a:r>
            <a:r>
              <a:rPr kumimoji="1" lang="en-US" altLang="ko-KR" dirty="0" err="1"/>
              <a:t>Squidpy</a:t>
            </a:r>
            <a:r>
              <a:rPr kumimoji="1" lang="en-US" altLang="ko-KR" dirty="0"/>
              <a:t> via </a:t>
            </a:r>
            <a:r>
              <a:rPr kumimoji="1" lang="en-US" altLang="ko-KR" dirty="0" err="1"/>
              <a:t>Conda</a:t>
            </a:r>
            <a:endParaRPr kumimoji="1" lang="ko-KR" altLang="en-US" dirty="0"/>
          </a:p>
        </p:txBody>
      </p:sp>
      <p:sp>
        <p:nvSpPr>
          <p:cNvPr id="3" name="내용 개체 틀 2">
            <a:extLst>
              <a:ext uri="{FF2B5EF4-FFF2-40B4-BE49-F238E27FC236}">
                <a16:creationId xmlns:a16="http://schemas.microsoft.com/office/drawing/2014/main" id="{E8D126FA-73AB-C44C-883B-E6388330E928}"/>
              </a:ext>
            </a:extLst>
          </p:cNvPr>
          <p:cNvSpPr>
            <a:spLocks noGrp="1"/>
          </p:cNvSpPr>
          <p:nvPr>
            <p:ph idx="1"/>
          </p:nvPr>
        </p:nvSpPr>
        <p:spPr/>
        <p:txBody>
          <a:bodyPr/>
          <a:lstStyle/>
          <a:p>
            <a:r>
              <a:rPr lang="en-US" altLang="ko-KR" sz="2400" dirty="0">
                <a:solidFill>
                  <a:schemeClr val="tx1"/>
                </a:solidFill>
                <a:cs typeface="Arial" panose="020B0604020202020204" pitchFamily="34" charset="0"/>
              </a:rPr>
              <a:t>We assume that </a:t>
            </a:r>
            <a:r>
              <a:rPr lang="en-US" altLang="ko-KR" sz="2400" dirty="0" err="1">
                <a:solidFill>
                  <a:schemeClr val="tx1"/>
                </a:solidFill>
                <a:cs typeface="Arial" panose="020B0604020202020204" pitchFamily="34" charset="0"/>
              </a:rPr>
              <a:t>conda</a:t>
            </a:r>
            <a:r>
              <a:rPr lang="en-US" altLang="ko-KR" sz="2400" dirty="0">
                <a:solidFill>
                  <a:schemeClr val="tx1"/>
                </a:solidFill>
                <a:cs typeface="Arial" panose="020B0604020202020204" pitchFamily="34" charset="0"/>
              </a:rPr>
              <a:t> is already installed on your laptop.</a:t>
            </a:r>
          </a:p>
          <a:p>
            <a:r>
              <a:rPr lang="en-US" altLang="ko-KR" sz="2400" dirty="0">
                <a:solidFill>
                  <a:schemeClr val="tx1"/>
                </a:solidFill>
                <a:cs typeface="Arial" panose="020B0604020202020204" pitchFamily="34" charset="0"/>
              </a:rPr>
              <a:t>Open your terminal and move to the directory ‘Kogo2023_summer’ where we downloaded all files for the exercise</a:t>
            </a:r>
          </a:p>
          <a:p>
            <a:endParaRPr lang="en-US" altLang="ko-KR" sz="2400" dirty="0">
              <a:solidFill>
                <a:schemeClr val="tx1"/>
              </a:solidFill>
              <a:cs typeface="Arial" panose="020B0604020202020204" pitchFamily="34" charset="0"/>
            </a:endParaRPr>
          </a:p>
        </p:txBody>
      </p:sp>
      <p:sp>
        <p:nvSpPr>
          <p:cNvPr id="4" name="날짜 개체 틀 3">
            <a:extLst>
              <a:ext uri="{FF2B5EF4-FFF2-40B4-BE49-F238E27FC236}">
                <a16:creationId xmlns:a16="http://schemas.microsoft.com/office/drawing/2014/main" id="{09A7C6D6-2F8F-FC4D-9639-53F908C90BF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254164B-1345-7842-ACD7-D127748DCDB4}"/>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48E67A48-31F9-874E-B0C4-4AACE58081EB}"/>
              </a:ext>
            </a:extLst>
          </p:cNvPr>
          <p:cNvSpPr>
            <a:spLocks noGrp="1"/>
          </p:cNvSpPr>
          <p:nvPr>
            <p:ph type="sldNum" sz="quarter" idx="12"/>
          </p:nvPr>
        </p:nvSpPr>
        <p:spPr/>
        <p:txBody>
          <a:bodyPr/>
          <a:lstStyle/>
          <a:p>
            <a:fld id="{11828C5E-8CE4-D747-8F0F-AA7D410D5DC1}" type="slidenum">
              <a:rPr lang="en-KR" smtClean="0"/>
              <a:pPr/>
              <a:t>54</a:t>
            </a:fld>
            <a:endParaRPr lang="en-KR" dirty="0"/>
          </a:p>
        </p:txBody>
      </p:sp>
      <p:sp>
        <p:nvSpPr>
          <p:cNvPr id="13" name="TextBox 12">
            <a:extLst>
              <a:ext uri="{FF2B5EF4-FFF2-40B4-BE49-F238E27FC236}">
                <a16:creationId xmlns:a16="http://schemas.microsoft.com/office/drawing/2014/main" id="{59C8ED89-939E-A745-9239-6255C0D55D4E}"/>
              </a:ext>
            </a:extLst>
          </p:cNvPr>
          <p:cNvSpPr txBox="1"/>
          <p:nvPr/>
        </p:nvSpPr>
        <p:spPr>
          <a:xfrm>
            <a:off x="-4605" y="1"/>
            <a:ext cx="1093569"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8F56C66-43D8-9842-8682-4428326196AB}"/>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CB688C0A-3E2B-AE49-A5A7-93D2C73FC264}"/>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1214110-0152-FC49-ABA9-2FAD1EC3DA99}"/>
              </a:ext>
            </a:extLst>
          </p:cNvPr>
          <p:cNvSpPr txBox="1"/>
          <p:nvPr/>
        </p:nvSpPr>
        <p:spPr>
          <a:xfrm>
            <a:off x="10672031"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7" name="Straight Connector 17">
            <a:extLst>
              <a:ext uri="{FF2B5EF4-FFF2-40B4-BE49-F238E27FC236}">
                <a16:creationId xmlns:a16="http://schemas.microsoft.com/office/drawing/2014/main" id="{C28D946A-F55F-A845-873D-E424168B8BD2}"/>
              </a:ext>
            </a:extLst>
          </p:cNvPr>
          <p:cNvCxnSpPr>
            <a:cxnSpLocks/>
            <a:stCxn id="13" idx="3"/>
            <a:endCxn id="14" idx="1"/>
          </p:cNvCxnSpPr>
          <p:nvPr/>
        </p:nvCxnSpPr>
        <p:spPr>
          <a:xfrm flipV="1">
            <a:off x="1088964" y="123111"/>
            <a:ext cx="1805014"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F1AFD711-B3B0-B44D-B5AE-B7351914145F}"/>
              </a:ext>
            </a:extLst>
          </p:cNvPr>
          <p:cNvCxnSpPr>
            <a:cxnSpLocks/>
            <a:stCxn id="15" idx="3"/>
            <a:endCxn id="16" idx="1"/>
          </p:cNvCxnSpPr>
          <p:nvPr/>
        </p:nvCxnSpPr>
        <p:spPr>
          <a:xfrm>
            <a:off x="8364940" y="124349"/>
            <a:ext cx="2307091"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22">
            <a:extLst>
              <a:ext uri="{FF2B5EF4-FFF2-40B4-BE49-F238E27FC236}">
                <a16:creationId xmlns:a16="http://schemas.microsoft.com/office/drawing/2014/main" id="{620077F4-F320-BC4C-8B56-3B77D67A5E76}"/>
              </a:ext>
            </a:extLst>
          </p:cNvPr>
          <p:cNvCxnSpPr>
            <a:cxnSpLocks/>
            <a:stCxn id="14" idx="3"/>
            <a:endCxn id="15" idx="1"/>
          </p:cNvCxnSpPr>
          <p:nvPr/>
        </p:nvCxnSpPr>
        <p:spPr>
          <a:xfrm>
            <a:off x="4154259" y="123111"/>
            <a:ext cx="2062336"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직사각형 5">
            <a:extLst>
              <a:ext uri="{FF2B5EF4-FFF2-40B4-BE49-F238E27FC236}">
                <a16:creationId xmlns:a16="http://schemas.microsoft.com/office/drawing/2014/main" id="{3404D742-681E-FE44-8E54-D9242C7230D6}"/>
              </a:ext>
            </a:extLst>
          </p:cNvPr>
          <p:cNvSpPr/>
          <p:nvPr/>
        </p:nvSpPr>
        <p:spPr>
          <a:xfrm>
            <a:off x="701557" y="2653377"/>
            <a:ext cx="10788886" cy="37086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Arial" panose="020B0604020202020204" pitchFamily="34" charset="0"/>
                <a:cs typeface="Arial" panose="020B0604020202020204" pitchFamily="34" charset="0"/>
              </a:rPr>
              <a:t>In Terminal</a:t>
            </a:r>
            <a:endParaRPr lang="en-US" altLang="ko-KR" sz="1500" dirty="0">
              <a:solidFill>
                <a:schemeClr val="tx1"/>
              </a:solidFill>
              <a:latin typeface="+mj-lt"/>
              <a:cs typeface="Courier New" panose="02070309020205020404" pitchFamily="49" charset="0"/>
            </a:endParaRPr>
          </a:p>
          <a:p>
            <a:r>
              <a:rPr lang="en-US" altLang="ko-KR" sz="1500" dirty="0">
                <a:solidFill>
                  <a:schemeClr val="tx1"/>
                </a:solidFill>
                <a:latin typeface="+mj-lt"/>
                <a:cs typeface="Courier New" panose="02070309020205020404" pitchFamily="49" charset="0"/>
              </a:rPr>
              <a:t># create </a:t>
            </a:r>
            <a:r>
              <a:rPr lang="en-US" altLang="ko-KR" sz="1500" dirty="0" err="1">
                <a:solidFill>
                  <a:schemeClr val="tx1"/>
                </a:solidFill>
                <a:latin typeface="+mj-lt"/>
                <a:cs typeface="Courier New" panose="02070309020205020404" pitchFamily="49" charset="0"/>
              </a:rPr>
              <a:t>conda</a:t>
            </a:r>
            <a:r>
              <a:rPr lang="en-US" altLang="ko-KR" sz="1500" dirty="0">
                <a:solidFill>
                  <a:schemeClr val="tx1"/>
                </a:solidFill>
                <a:latin typeface="+mj-lt"/>
                <a:cs typeface="Courier New" panose="02070309020205020404" pitchFamily="49" charset="0"/>
              </a:rPr>
              <a:t> environment named </a:t>
            </a:r>
            <a:r>
              <a:rPr lang="en-US" altLang="ko-KR" sz="1500" dirty="0" err="1">
                <a:solidFill>
                  <a:schemeClr val="tx1"/>
                </a:solidFill>
                <a:latin typeface="+mj-lt"/>
                <a:cs typeface="Courier New" panose="02070309020205020404" pitchFamily="49" charset="0"/>
              </a:rPr>
              <a:t>squidpy</a:t>
            </a:r>
            <a:endParaRPr lang="en-US" altLang="ko-KR" sz="1500" dirty="0">
              <a:solidFill>
                <a:schemeClr val="tx1"/>
              </a:solidFill>
              <a:latin typeface="+mj-lt"/>
              <a:cs typeface="Courier New" panose="02070309020205020404" pitchFamily="49" charset="0"/>
            </a:endParaRPr>
          </a:p>
          <a:p>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conda</a:t>
            </a:r>
            <a:r>
              <a:rPr lang="en-US" altLang="ko-KR" sz="1800" dirty="0">
                <a:solidFill>
                  <a:schemeClr val="tx1"/>
                </a:solidFill>
                <a:latin typeface="Courier New" panose="02070309020205020404" pitchFamily="49" charset="0"/>
                <a:cs typeface="Courier New" panose="02070309020205020404" pitchFamily="49" charset="0"/>
              </a:rPr>
              <a:t> env create -f </a:t>
            </a:r>
            <a:r>
              <a:rPr lang="en-US" altLang="ko-KR" sz="1800" dirty="0" err="1">
                <a:solidFill>
                  <a:schemeClr val="tx1"/>
                </a:solidFill>
                <a:latin typeface="Courier New" panose="02070309020205020404" pitchFamily="49" charset="0"/>
                <a:cs typeface="Courier New" panose="02070309020205020404" pitchFamily="49" charset="0"/>
              </a:rPr>
              <a:t>environment.yml</a:t>
            </a:r>
            <a:endParaRPr lang="en-US" altLang="ko-KR" sz="1800" dirty="0">
              <a:solidFill>
                <a:schemeClr val="tx1"/>
              </a:solidFill>
              <a:latin typeface="Courier New" panose="02070309020205020404" pitchFamily="49" charset="0"/>
              <a:cs typeface="Courier New" panose="02070309020205020404" pitchFamily="49" charset="0"/>
            </a:endParaRPr>
          </a:p>
          <a:p>
            <a:endParaRPr lang="en-US" altLang="ko-KR" sz="1800" dirty="0">
              <a:solidFill>
                <a:schemeClr val="tx1"/>
              </a:solidFill>
              <a:latin typeface="Courier New" panose="02070309020205020404" pitchFamily="49" charset="0"/>
              <a:cs typeface="Courier New" panose="02070309020205020404" pitchFamily="49" charset="0"/>
            </a:endParaRPr>
          </a:p>
          <a:p>
            <a:r>
              <a:rPr lang="sv" altLang="ko-KR" sz="1800" dirty="0">
                <a:solidFill>
                  <a:schemeClr val="tx1"/>
                </a:solidFill>
                <a:latin typeface="Courier New" panose="02070309020205020404" pitchFamily="49" charset="0"/>
                <a:cs typeface="Courier New" panose="02070309020205020404" pitchFamily="49" charset="0"/>
              </a:rPr>
              <a:t>$python -m pip install --upgrade pip</a:t>
            </a:r>
          </a:p>
          <a:p>
            <a:r>
              <a:rPr lang="sv" altLang="ko-KR" sz="1800" dirty="0">
                <a:solidFill>
                  <a:schemeClr val="tx1"/>
                </a:solidFill>
                <a:latin typeface="Courier New" panose="02070309020205020404" pitchFamily="49" charset="0"/>
                <a:cs typeface="Courier New" panose="02070309020205020404" pitchFamily="49" charset="0"/>
              </a:rPr>
              <a:t>$python -m pip install jupyter</a:t>
            </a:r>
          </a:p>
          <a:p>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c</a:t>
            </a:r>
            <a:r>
              <a:rPr lang="en-US" altLang="ko-KR" sz="1800" dirty="0" err="1">
                <a:solidFill>
                  <a:schemeClr val="tx1"/>
                </a:solidFill>
                <a:latin typeface="Courier New" panose="02070309020205020404" pitchFamily="49" charset="0"/>
                <a:cs typeface="Courier New" panose="02070309020205020404" pitchFamily="49" charset="0"/>
              </a:rPr>
              <a:t>onda</a:t>
            </a:r>
            <a:r>
              <a:rPr lang="en-US" altLang="ko-KR" sz="1800" dirty="0">
                <a:solidFill>
                  <a:schemeClr val="tx1"/>
                </a:solidFill>
                <a:latin typeface="Courier New" panose="02070309020205020404" pitchFamily="49" charset="0"/>
                <a:cs typeface="Courier New" panose="02070309020205020404" pitchFamily="49" charset="0"/>
              </a:rPr>
              <a:t> activate </a:t>
            </a:r>
            <a:r>
              <a:rPr lang="en-US" altLang="ko-KR" sz="1800" dirty="0" err="1">
                <a:solidFill>
                  <a:schemeClr val="tx1"/>
                </a:solidFill>
                <a:latin typeface="Courier New" panose="02070309020205020404" pitchFamily="49" charset="0"/>
                <a:cs typeface="Courier New" panose="02070309020205020404" pitchFamily="49" charset="0"/>
              </a:rPr>
              <a:t>squidpy</a:t>
            </a:r>
            <a:endParaRPr lang="en-US" altLang="ko-KR" sz="1800" dirty="0">
              <a:solidFill>
                <a:schemeClr val="tx1"/>
              </a:solidFill>
              <a:latin typeface="Courier New" panose="02070309020205020404" pitchFamily="49" charset="0"/>
              <a:cs typeface="Courier New" panose="02070309020205020404" pitchFamily="49" charset="0"/>
            </a:endParaRPr>
          </a:p>
          <a:p>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conda</a:t>
            </a:r>
            <a:r>
              <a:rPr lang="en-US" altLang="ko-KR" sz="1800" dirty="0">
                <a:solidFill>
                  <a:schemeClr val="tx1"/>
                </a:solidFill>
                <a:latin typeface="Courier New" panose="02070309020205020404" pitchFamily="49" charset="0"/>
                <a:cs typeface="Courier New" panose="02070309020205020404" pitchFamily="49" charset="0"/>
              </a:rPr>
              <a:t> install -c anaconda </a:t>
            </a:r>
            <a:r>
              <a:rPr lang="en-US" altLang="ko-KR" sz="1800" dirty="0" err="1">
                <a:solidFill>
                  <a:schemeClr val="tx1"/>
                </a:solidFill>
                <a:latin typeface="Courier New" panose="02070309020205020404" pitchFamily="49" charset="0"/>
                <a:cs typeface="Courier New" panose="02070309020205020404" pitchFamily="49" charset="0"/>
              </a:rPr>
              <a:t>ipykernel</a:t>
            </a:r>
            <a:endParaRPr lang="en-US" altLang="ko-KR" sz="1800" dirty="0">
              <a:solidFill>
                <a:schemeClr val="tx1"/>
              </a:solidFill>
              <a:latin typeface="Courier New" panose="02070309020205020404" pitchFamily="49" charset="0"/>
              <a:cs typeface="Courier New" panose="02070309020205020404" pitchFamily="49" charset="0"/>
            </a:endParaRPr>
          </a:p>
          <a:p>
            <a:r>
              <a:rPr lang="de" altLang="ko-KR" sz="1800" dirty="0">
                <a:solidFill>
                  <a:schemeClr val="tx1"/>
                </a:solidFill>
                <a:latin typeface="Courier New" panose="02070309020205020404" pitchFamily="49" charset="0"/>
                <a:cs typeface="Courier New" panose="02070309020205020404" pitchFamily="49" charset="0"/>
              </a:rPr>
              <a:t>$</a:t>
            </a:r>
            <a:r>
              <a:rPr lang="de" altLang="ko-KR" sz="1800" dirty="0" err="1">
                <a:solidFill>
                  <a:schemeClr val="tx1"/>
                </a:solidFill>
                <a:latin typeface="Courier New" panose="02070309020205020404" pitchFamily="49" charset="0"/>
                <a:cs typeface="Courier New" panose="02070309020205020404" pitchFamily="49" charset="0"/>
              </a:rPr>
              <a:t>python</a:t>
            </a:r>
            <a:r>
              <a:rPr lang="de" altLang="ko-KR" sz="1800" dirty="0">
                <a:solidFill>
                  <a:schemeClr val="tx1"/>
                </a:solidFill>
                <a:latin typeface="Courier New" panose="02070309020205020404" pitchFamily="49" charset="0"/>
                <a:cs typeface="Courier New" panose="02070309020205020404" pitchFamily="49" charset="0"/>
              </a:rPr>
              <a:t> -m </a:t>
            </a:r>
            <a:r>
              <a:rPr lang="de" altLang="ko-KR" sz="1800" dirty="0" err="1">
                <a:solidFill>
                  <a:schemeClr val="tx1"/>
                </a:solidFill>
                <a:latin typeface="Courier New" panose="02070309020205020404" pitchFamily="49" charset="0"/>
                <a:cs typeface="Courier New" panose="02070309020205020404" pitchFamily="49" charset="0"/>
              </a:rPr>
              <a:t>ipykernel</a:t>
            </a:r>
            <a:r>
              <a:rPr lang="de" altLang="ko-KR" sz="1800" dirty="0">
                <a:solidFill>
                  <a:schemeClr val="tx1"/>
                </a:solidFill>
                <a:latin typeface="Courier New" panose="02070309020205020404" pitchFamily="49" charset="0"/>
                <a:cs typeface="Courier New" panose="02070309020205020404" pitchFamily="49" charset="0"/>
              </a:rPr>
              <a:t> </a:t>
            </a:r>
            <a:r>
              <a:rPr lang="de" altLang="ko-KR" sz="1800" dirty="0" err="1">
                <a:solidFill>
                  <a:schemeClr val="tx1"/>
                </a:solidFill>
                <a:latin typeface="Courier New" panose="02070309020205020404" pitchFamily="49" charset="0"/>
                <a:cs typeface="Courier New" panose="02070309020205020404" pitchFamily="49" charset="0"/>
              </a:rPr>
              <a:t>install</a:t>
            </a:r>
            <a:r>
              <a:rPr lang="de" altLang="ko-KR" sz="1800" dirty="0">
                <a:solidFill>
                  <a:schemeClr val="tx1"/>
                </a:solidFill>
                <a:latin typeface="Courier New" panose="02070309020205020404" pitchFamily="49" charset="0"/>
                <a:cs typeface="Courier New" panose="02070309020205020404" pitchFamily="49" charset="0"/>
              </a:rPr>
              <a:t> --user --name </a:t>
            </a:r>
            <a:r>
              <a:rPr lang="en-US" altLang="ko-KR" sz="1800" dirty="0" err="1">
                <a:solidFill>
                  <a:schemeClr val="tx1"/>
                </a:solidFill>
                <a:latin typeface="Courier New" panose="02070309020205020404" pitchFamily="49" charset="0"/>
                <a:cs typeface="Courier New" panose="02070309020205020404" pitchFamily="49" charset="0"/>
              </a:rPr>
              <a:t>squidpy</a:t>
            </a:r>
            <a:endParaRPr lang="en-US" altLang="ko-KR" sz="1800" dirty="0">
              <a:solidFill>
                <a:schemeClr val="tx1"/>
              </a:solidFill>
              <a:latin typeface="Courier New" panose="02070309020205020404" pitchFamily="49" charset="0"/>
              <a:cs typeface="Courier New" panose="02070309020205020404" pitchFamily="49" charset="0"/>
            </a:endParaRPr>
          </a:p>
          <a:p>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conda</a:t>
            </a:r>
            <a:r>
              <a:rPr lang="en-US" altLang="ko-KR" sz="1800" dirty="0">
                <a:solidFill>
                  <a:schemeClr val="tx1"/>
                </a:solidFill>
                <a:latin typeface="Courier New" panose="02070309020205020404" pitchFamily="49" charset="0"/>
                <a:cs typeface="Courier New" panose="02070309020205020404" pitchFamily="49" charset="0"/>
              </a:rPr>
              <a:t> deactivate</a:t>
            </a:r>
          </a:p>
          <a:p>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jupyter</a:t>
            </a:r>
            <a:r>
              <a:rPr lang="en-US" altLang="ko-KR" sz="1800" dirty="0">
                <a:solidFill>
                  <a:schemeClr val="tx1"/>
                </a:solidFill>
                <a:latin typeface="Courier New" panose="02070309020205020404" pitchFamily="49" charset="0"/>
                <a:cs typeface="Courier New" panose="02070309020205020404" pitchFamily="49" charset="0"/>
              </a:rPr>
              <a:t> notebook</a:t>
            </a:r>
          </a:p>
          <a:p>
            <a:endParaRPr lang="en-US" altLang="ko-KR" sz="18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mj-lt"/>
                <a:cs typeface="Courier New" panose="02070309020205020404" pitchFamily="49" charset="0"/>
              </a:rPr>
              <a:t># generate a notebook with </a:t>
            </a:r>
            <a:r>
              <a:rPr lang="en-US" altLang="ko-KR" sz="1500" dirty="0" err="1">
                <a:solidFill>
                  <a:schemeClr val="tx1"/>
                </a:solidFill>
                <a:latin typeface="+mj-lt"/>
                <a:cs typeface="Courier New" panose="02070309020205020404" pitchFamily="49" charset="0"/>
              </a:rPr>
              <a:t>squidpy</a:t>
            </a:r>
            <a:r>
              <a:rPr lang="en-US" altLang="ko-KR" sz="1500" dirty="0">
                <a:solidFill>
                  <a:schemeClr val="tx1"/>
                </a:solidFill>
                <a:latin typeface="+mj-lt"/>
                <a:cs typeface="Courier New" panose="02070309020205020404" pitchFamily="49" charset="0"/>
              </a:rPr>
              <a:t> kernel</a:t>
            </a:r>
          </a:p>
        </p:txBody>
      </p:sp>
    </p:spTree>
    <p:extLst>
      <p:ext uri="{BB962C8B-B14F-4D97-AF65-F5344CB8AC3E}">
        <p14:creationId xmlns:p14="http://schemas.microsoft.com/office/powerpoint/2010/main" val="3161553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23E1C9-129B-BE40-9887-651F13A5BC93}"/>
              </a:ext>
            </a:extLst>
          </p:cNvPr>
          <p:cNvSpPr>
            <a:spLocks noGrp="1"/>
          </p:cNvSpPr>
          <p:nvPr>
            <p:ph type="title"/>
          </p:nvPr>
        </p:nvSpPr>
        <p:spPr/>
        <p:txBody>
          <a:bodyPr/>
          <a:lstStyle/>
          <a:p>
            <a:r>
              <a:rPr kumimoji="1" lang="en-US" altLang="ko-KR" dirty="0"/>
              <a:t>Convert data from Seurat object to </a:t>
            </a:r>
            <a:r>
              <a:rPr kumimoji="1" lang="en-US" altLang="ko-KR" dirty="0" err="1"/>
              <a:t>Anndata</a:t>
            </a:r>
            <a:endParaRPr kumimoji="1" lang="ko-KR" altLang="en-US" dirty="0"/>
          </a:p>
        </p:txBody>
      </p:sp>
      <p:sp>
        <p:nvSpPr>
          <p:cNvPr id="4" name="날짜 개체 틀 3">
            <a:extLst>
              <a:ext uri="{FF2B5EF4-FFF2-40B4-BE49-F238E27FC236}">
                <a16:creationId xmlns:a16="http://schemas.microsoft.com/office/drawing/2014/main" id="{A09508C2-0EF0-4C4F-B71E-4F4226148550}"/>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22C2126-D17B-7544-BB97-0C4EEF060A1D}"/>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1E8D415C-4DF1-5C46-BE57-6C6888CBE8AC}"/>
              </a:ext>
            </a:extLst>
          </p:cNvPr>
          <p:cNvSpPr>
            <a:spLocks noGrp="1"/>
          </p:cNvSpPr>
          <p:nvPr>
            <p:ph type="sldNum" sz="quarter" idx="12"/>
          </p:nvPr>
        </p:nvSpPr>
        <p:spPr/>
        <p:txBody>
          <a:bodyPr/>
          <a:lstStyle/>
          <a:p>
            <a:fld id="{11828C5E-8CE4-D747-8F0F-AA7D410D5DC1}" type="slidenum">
              <a:rPr lang="en-KR" smtClean="0"/>
              <a:pPr/>
              <a:t>55</a:t>
            </a:fld>
            <a:endParaRPr lang="en-KR" dirty="0"/>
          </a:p>
        </p:txBody>
      </p:sp>
      <p:sp>
        <p:nvSpPr>
          <p:cNvPr id="7" name="직사각형 5">
            <a:extLst>
              <a:ext uri="{FF2B5EF4-FFF2-40B4-BE49-F238E27FC236}">
                <a16:creationId xmlns:a16="http://schemas.microsoft.com/office/drawing/2014/main" id="{D5DC311E-FB1C-3249-B1D9-66621B7D45B1}"/>
              </a:ext>
            </a:extLst>
          </p:cNvPr>
          <p:cNvSpPr/>
          <p:nvPr/>
        </p:nvSpPr>
        <p:spPr>
          <a:xfrm>
            <a:off x="695325" y="1605666"/>
            <a:ext cx="10801350" cy="230860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R</a:t>
            </a:r>
            <a:endParaRPr lang="en-US" altLang="ko-KR"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cortex</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KOGO_visium_cortex_annotated.rds</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cortex = </a:t>
            </a:r>
            <a:r>
              <a:rPr lang="en-US" altLang="ko-KR" sz="1500" dirty="0" err="1">
                <a:solidFill>
                  <a:schemeClr val="tx1"/>
                </a:solidFill>
                <a:latin typeface="Courier New" panose="02070309020205020404" pitchFamily="49" charset="0"/>
                <a:cs typeface="Courier New" panose="02070309020205020404" pitchFamily="49" charset="0"/>
              </a:rPr>
              <a:t>AddMetaData</a:t>
            </a:r>
            <a:r>
              <a:rPr lang="en-US" altLang="ko-KR" sz="1500" dirty="0">
                <a:solidFill>
                  <a:schemeClr val="tx1"/>
                </a:solidFill>
                <a:latin typeface="Courier New" panose="02070309020205020404" pitchFamily="49" charset="0"/>
                <a:cs typeface="Courier New" panose="02070309020205020404" pitchFamily="49" charset="0"/>
              </a:rPr>
              <a:t>(cortex, cortex@images$anterior1@coordinates)</a:t>
            </a:r>
          </a:p>
          <a:p>
            <a:r>
              <a:rPr lang="en-US" altLang="ko-KR" sz="1500" dirty="0">
                <a:solidFill>
                  <a:schemeClr val="tx1"/>
                </a:solidFill>
                <a:latin typeface="Courier New" panose="02070309020205020404" pitchFamily="49" charset="0"/>
                <a:cs typeface="Courier New" panose="02070309020205020404" pitchFamily="49" charset="0"/>
              </a:rPr>
              <a:t>cortex = </a:t>
            </a:r>
            <a:r>
              <a:rPr lang="en-US" altLang="ko-KR" sz="1500" dirty="0" err="1">
                <a:solidFill>
                  <a:schemeClr val="tx1"/>
                </a:solidFill>
                <a:latin typeface="Courier New" panose="02070309020205020404" pitchFamily="49" charset="0"/>
                <a:cs typeface="Courier New" panose="02070309020205020404" pitchFamily="49" charset="0"/>
              </a:rPr>
              <a:t>UpdateSeuratObject</a:t>
            </a:r>
            <a:r>
              <a:rPr lang="en-US" altLang="ko-KR" sz="1500" dirty="0">
                <a:solidFill>
                  <a:schemeClr val="tx1"/>
                </a:solidFill>
                <a:latin typeface="Courier New" panose="02070309020205020404" pitchFamily="49" charset="0"/>
                <a:cs typeface="Courier New" panose="02070309020205020404" pitchFamily="49" charset="0"/>
              </a:rPr>
              <a:t>(cortex)</a:t>
            </a:r>
          </a:p>
          <a:p>
            <a:r>
              <a:rPr lang="en-US" altLang="ko-KR" sz="1500" dirty="0">
                <a:solidFill>
                  <a:schemeClr val="tx1"/>
                </a:solidFill>
                <a:latin typeface="Courier New" panose="02070309020205020404" pitchFamily="49" charset="0"/>
                <a:cs typeface="Courier New" panose="02070309020205020404" pitchFamily="49" charset="0"/>
              </a:rPr>
              <a:t>SaveH5Seurat(cortex, filename = "./KOGO_visium_cortex_anndata.h5Seurat")</a:t>
            </a:r>
          </a:p>
          <a:p>
            <a:r>
              <a:rPr lang="en-US" altLang="ko-KR" sz="1500" dirty="0">
                <a:solidFill>
                  <a:schemeClr val="tx1"/>
                </a:solidFill>
                <a:latin typeface="Courier New" panose="02070309020205020404" pitchFamily="49" charset="0"/>
                <a:cs typeface="Courier New" panose="02070309020205020404" pitchFamily="49" charset="0"/>
              </a:rPr>
              <a:t>Convert("./KOGO_visium_cortex_anndata.h5Seurat", </a:t>
            </a:r>
            <a:r>
              <a:rPr lang="en-US" altLang="ko-KR" sz="1500" dirty="0" err="1">
                <a:solidFill>
                  <a:schemeClr val="tx1"/>
                </a:solidFill>
                <a:latin typeface="Courier New" panose="02070309020205020404" pitchFamily="49" charset="0"/>
                <a:cs typeface="Courier New" panose="02070309020205020404" pitchFamily="49" charset="0"/>
              </a:rPr>
              <a:t>dest</a:t>
            </a:r>
            <a:r>
              <a:rPr lang="en-US" altLang="ko-KR" sz="1500" dirty="0">
                <a:solidFill>
                  <a:schemeClr val="tx1"/>
                </a:solidFill>
                <a:latin typeface="Courier New" panose="02070309020205020404" pitchFamily="49" charset="0"/>
                <a:cs typeface="Courier New" panose="02070309020205020404" pitchFamily="49" charset="0"/>
              </a:rPr>
              <a:t> = "h5ad")</a:t>
            </a:r>
          </a:p>
        </p:txBody>
      </p:sp>
      <p:sp>
        <p:nvSpPr>
          <p:cNvPr id="8" name="TextBox 7">
            <a:extLst>
              <a:ext uri="{FF2B5EF4-FFF2-40B4-BE49-F238E27FC236}">
                <a16:creationId xmlns:a16="http://schemas.microsoft.com/office/drawing/2014/main" id="{713E65B1-A3E2-BC45-9AAD-A03FFBFB342E}"/>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6CD516A-ACDE-864A-B401-188B45E7236E}"/>
              </a:ext>
            </a:extLst>
          </p:cNvPr>
          <p:cNvSpPr txBox="1"/>
          <p:nvPr/>
        </p:nvSpPr>
        <p:spPr>
          <a:xfrm>
            <a:off x="2893978" y="0"/>
            <a:ext cx="133562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3ADB842-3A66-F74E-92A0-2C5AA7DB5178}"/>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1E97A98-8B05-2E40-BEB0-E89C266DF875}"/>
              </a:ext>
            </a:extLst>
          </p:cNvPr>
          <p:cNvSpPr txBox="1"/>
          <p:nvPr/>
        </p:nvSpPr>
        <p:spPr>
          <a:xfrm>
            <a:off x="10672032"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9">
            <a:extLst>
              <a:ext uri="{FF2B5EF4-FFF2-40B4-BE49-F238E27FC236}">
                <a16:creationId xmlns:a16="http://schemas.microsoft.com/office/drawing/2014/main" id="{AEF70825-D72B-A54C-B296-BFCC1EB79731}"/>
              </a:ext>
            </a:extLst>
          </p:cNvPr>
          <p:cNvCxnSpPr>
            <a:cxnSpLocks/>
            <a:stCxn id="10" idx="3"/>
            <a:endCxn id="11" idx="1"/>
          </p:cNvCxnSpPr>
          <p:nvPr/>
        </p:nvCxnSpPr>
        <p:spPr>
          <a:xfrm>
            <a:off x="8364940" y="124349"/>
            <a:ext cx="2307092"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22">
            <a:extLst>
              <a:ext uri="{FF2B5EF4-FFF2-40B4-BE49-F238E27FC236}">
                <a16:creationId xmlns:a16="http://schemas.microsoft.com/office/drawing/2014/main" id="{1AA0FE51-92C6-6F46-A589-AFA05422E24E}"/>
              </a:ext>
            </a:extLst>
          </p:cNvPr>
          <p:cNvCxnSpPr>
            <a:cxnSpLocks/>
            <a:stCxn id="9" idx="3"/>
            <a:endCxn id="10" idx="1"/>
          </p:cNvCxnSpPr>
          <p:nvPr/>
        </p:nvCxnSpPr>
        <p:spPr>
          <a:xfrm>
            <a:off x="4229600" y="123111"/>
            <a:ext cx="1986995"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7">
            <a:extLst>
              <a:ext uri="{FF2B5EF4-FFF2-40B4-BE49-F238E27FC236}">
                <a16:creationId xmlns:a16="http://schemas.microsoft.com/office/drawing/2014/main" id="{2D1897F3-E942-364F-BAEE-CD01156892B5}"/>
              </a:ext>
            </a:extLst>
          </p:cNvPr>
          <p:cNvCxnSpPr>
            <a:cxnSpLocks/>
            <a:stCxn id="8" idx="3"/>
            <a:endCxn id="9"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426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12ACB5-192C-514F-B688-475D1F61B1F0}"/>
              </a:ext>
            </a:extLst>
          </p:cNvPr>
          <p:cNvSpPr>
            <a:spLocks noGrp="1"/>
          </p:cNvSpPr>
          <p:nvPr>
            <p:ph type="title"/>
          </p:nvPr>
        </p:nvSpPr>
        <p:spPr/>
        <p:txBody>
          <a:bodyPr/>
          <a:lstStyle/>
          <a:p>
            <a:r>
              <a:rPr kumimoji="1" lang="en-US" altLang="ko-KR" dirty="0"/>
              <a:t>Load the </a:t>
            </a:r>
            <a:r>
              <a:rPr kumimoji="1" lang="en-US" altLang="ko-KR" dirty="0" err="1"/>
              <a:t>anndata</a:t>
            </a:r>
            <a:r>
              <a:rPr kumimoji="1" lang="en-US" altLang="ko-KR" dirty="0"/>
              <a:t> and explore how it looks like</a:t>
            </a:r>
            <a:endParaRPr kumimoji="1" lang="ko-KR" altLang="en-US" dirty="0"/>
          </a:p>
        </p:txBody>
      </p:sp>
      <p:sp>
        <p:nvSpPr>
          <p:cNvPr id="4" name="날짜 개체 틀 3">
            <a:extLst>
              <a:ext uri="{FF2B5EF4-FFF2-40B4-BE49-F238E27FC236}">
                <a16:creationId xmlns:a16="http://schemas.microsoft.com/office/drawing/2014/main" id="{96066CEE-BF3F-B94A-B9A3-6BA50F41398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285D0316-390D-4245-A874-7B50527A7734}"/>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FDE93143-171F-C349-A6C2-31C09A851370}"/>
              </a:ext>
            </a:extLst>
          </p:cNvPr>
          <p:cNvSpPr>
            <a:spLocks noGrp="1"/>
          </p:cNvSpPr>
          <p:nvPr>
            <p:ph type="sldNum" sz="quarter" idx="12"/>
          </p:nvPr>
        </p:nvSpPr>
        <p:spPr/>
        <p:txBody>
          <a:bodyPr/>
          <a:lstStyle/>
          <a:p>
            <a:fld id="{11828C5E-8CE4-D747-8F0F-AA7D410D5DC1}" type="slidenum">
              <a:rPr lang="en-KR" smtClean="0"/>
              <a:pPr/>
              <a:t>56</a:t>
            </a:fld>
            <a:endParaRPr lang="en-KR" dirty="0"/>
          </a:p>
        </p:txBody>
      </p:sp>
      <p:sp>
        <p:nvSpPr>
          <p:cNvPr id="7" name="직사각형 5">
            <a:extLst>
              <a:ext uri="{FF2B5EF4-FFF2-40B4-BE49-F238E27FC236}">
                <a16:creationId xmlns:a16="http://schemas.microsoft.com/office/drawing/2014/main" id="{0AFED93F-DCB6-4744-BC96-EA37EB8AA6E0}"/>
              </a:ext>
            </a:extLst>
          </p:cNvPr>
          <p:cNvSpPr/>
          <p:nvPr/>
        </p:nvSpPr>
        <p:spPr>
          <a:xfrm>
            <a:off x="695325" y="1605666"/>
            <a:ext cx="10801350" cy="241769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500" b="1" dirty="0">
              <a:solidFill>
                <a:schemeClr val="tx1"/>
              </a:solidFill>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scanpy</a:t>
            </a:r>
            <a:r>
              <a:rPr lang="en-US" altLang="ko-KR" sz="1500" dirty="0">
                <a:solidFill>
                  <a:schemeClr val="tx1"/>
                </a:solidFill>
                <a:latin typeface="Courier New" panose="02070309020205020404" pitchFamily="49" charset="0"/>
                <a:cs typeface="Courier New" panose="02070309020205020404" pitchFamily="49" charset="0"/>
              </a:rPr>
              <a:t> as </a:t>
            </a:r>
            <a:r>
              <a:rPr lang="en-US" altLang="ko-KR" sz="1500" dirty="0" err="1">
                <a:solidFill>
                  <a:schemeClr val="tx1"/>
                </a:solidFill>
                <a:latin typeface="Courier New" panose="02070309020205020404" pitchFamily="49" charset="0"/>
                <a:cs typeface="Courier New" panose="02070309020205020404" pitchFamily="49" charset="0"/>
              </a:rPr>
              <a:t>sc</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anndata</a:t>
            </a:r>
            <a:r>
              <a:rPr lang="en-US" altLang="ko-KR" sz="1500" dirty="0">
                <a:solidFill>
                  <a:schemeClr val="tx1"/>
                </a:solidFill>
                <a:latin typeface="Courier New" panose="02070309020205020404" pitchFamily="49" charset="0"/>
                <a:cs typeface="Courier New" panose="02070309020205020404" pitchFamily="49" charset="0"/>
              </a:rPr>
              <a:t> as ad</a:t>
            </a: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squidpy</a:t>
            </a:r>
            <a:r>
              <a:rPr lang="en-US" altLang="ko-KR" sz="1500" dirty="0">
                <a:solidFill>
                  <a:schemeClr val="tx1"/>
                </a:solidFill>
                <a:latin typeface="Courier New" panose="02070309020205020404" pitchFamily="49" charset="0"/>
                <a:cs typeface="Courier New" panose="02070309020205020404" pitchFamily="49" charset="0"/>
              </a:rPr>
              <a:t> as sq</a:t>
            </a: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numpy</a:t>
            </a:r>
            <a:r>
              <a:rPr lang="en-US" altLang="ko-KR" sz="1500" dirty="0">
                <a:solidFill>
                  <a:schemeClr val="tx1"/>
                </a:solidFill>
                <a:latin typeface="Courier New" panose="02070309020205020404" pitchFamily="49" charset="0"/>
                <a:cs typeface="Courier New" panose="02070309020205020404" pitchFamily="49" charset="0"/>
              </a:rPr>
              <a:t> as np</a:t>
            </a:r>
          </a:p>
          <a:p>
            <a:r>
              <a:rPr lang="en-US" altLang="ko-KR" sz="1500" dirty="0">
                <a:solidFill>
                  <a:schemeClr val="tx1"/>
                </a:solidFill>
                <a:latin typeface="Courier New" panose="02070309020205020404" pitchFamily="49" charset="0"/>
                <a:cs typeface="Courier New" panose="02070309020205020404" pitchFamily="49" charset="0"/>
              </a:rPr>
              <a:t>import pandas as pd</a:t>
            </a:r>
            <a:br>
              <a:rPr lang="en-US" altLang="ko-KR" sz="1500" dirty="0">
                <a:solidFill>
                  <a:schemeClr val="tx1"/>
                </a:solidFill>
                <a:latin typeface="Courier New" panose="02070309020205020404" pitchFamily="49" charset="0"/>
                <a:cs typeface="Courier New" panose="02070309020205020404" pitchFamily="49" charset="0"/>
              </a:rPr>
            </a:br>
            <a:br>
              <a:rPr lang="en-US" altLang="ko-KR" sz="1500" dirty="0">
                <a:solidFill>
                  <a:schemeClr val="tx1"/>
                </a:solidFill>
                <a:latin typeface="Courier New" panose="02070309020205020404" pitchFamily="49" charset="0"/>
                <a:cs typeface="Courier New" panose="02070309020205020404" pitchFamily="49" charset="0"/>
              </a:rPr>
            </a:b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 ad.read_h5ad("./</a:t>
            </a:r>
            <a:r>
              <a:rPr lang="it" altLang="ko-KR" sz="1500" dirty="0">
                <a:solidFill>
                  <a:schemeClr val="tx1"/>
                </a:solidFill>
                <a:latin typeface="Courier New" panose="02070309020205020404" pitchFamily="49" charset="0"/>
                <a:cs typeface="Courier New" panose="02070309020205020404" pitchFamily="49" charset="0"/>
              </a:rPr>
              <a:t>KOGO_visium_cortex_anndata.h5ad"</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adata</a:t>
            </a:r>
            <a:endParaRPr lang="en-US" altLang="ko-KR" sz="1500" dirty="0">
              <a:solidFill>
                <a:schemeClr val="tx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19B67B60-ED65-6649-9226-83989DC1B9B2}"/>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2D1CAD4-115F-8843-A937-89652E0148D7}"/>
              </a:ext>
            </a:extLst>
          </p:cNvPr>
          <p:cNvSpPr txBox="1"/>
          <p:nvPr/>
        </p:nvSpPr>
        <p:spPr>
          <a:xfrm>
            <a:off x="2893978" y="0"/>
            <a:ext cx="133562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70EE94D-C292-2444-AA92-B6182C8AFF10}"/>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9E194BE-2EA8-B440-A97C-BC33F68414F1}"/>
              </a:ext>
            </a:extLst>
          </p:cNvPr>
          <p:cNvSpPr txBox="1"/>
          <p:nvPr/>
        </p:nvSpPr>
        <p:spPr>
          <a:xfrm>
            <a:off x="10672032"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9">
            <a:extLst>
              <a:ext uri="{FF2B5EF4-FFF2-40B4-BE49-F238E27FC236}">
                <a16:creationId xmlns:a16="http://schemas.microsoft.com/office/drawing/2014/main" id="{F636D3C0-5029-6D42-A588-5DB24A9FDBCE}"/>
              </a:ext>
            </a:extLst>
          </p:cNvPr>
          <p:cNvCxnSpPr>
            <a:cxnSpLocks/>
            <a:stCxn id="10" idx="3"/>
            <a:endCxn id="11" idx="1"/>
          </p:cNvCxnSpPr>
          <p:nvPr/>
        </p:nvCxnSpPr>
        <p:spPr>
          <a:xfrm>
            <a:off x="8364940" y="124349"/>
            <a:ext cx="2307092"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22">
            <a:extLst>
              <a:ext uri="{FF2B5EF4-FFF2-40B4-BE49-F238E27FC236}">
                <a16:creationId xmlns:a16="http://schemas.microsoft.com/office/drawing/2014/main" id="{7E71A65A-263B-7847-8C45-D8E89FB86DC1}"/>
              </a:ext>
            </a:extLst>
          </p:cNvPr>
          <p:cNvCxnSpPr>
            <a:cxnSpLocks/>
            <a:stCxn id="9" idx="3"/>
            <a:endCxn id="10" idx="1"/>
          </p:cNvCxnSpPr>
          <p:nvPr/>
        </p:nvCxnSpPr>
        <p:spPr>
          <a:xfrm>
            <a:off x="4229600" y="123111"/>
            <a:ext cx="1986995"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076429-53FB-E849-A4BA-1F5547F066F9}"/>
              </a:ext>
            </a:extLst>
          </p:cNvPr>
          <p:cNvSpPr txBox="1"/>
          <p:nvPr/>
        </p:nvSpPr>
        <p:spPr>
          <a:xfrm>
            <a:off x="695325" y="5388824"/>
            <a:ext cx="5096704" cy="1200329"/>
          </a:xfrm>
          <a:prstGeom prst="rect">
            <a:avLst/>
          </a:prstGeom>
          <a:noFill/>
        </p:spPr>
        <p:txBody>
          <a:bodyPr wrap="square" rtlCol="0">
            <a:spAutoFit/>
          </a:bodyPr>
          <a:lstStyle/>
          <a:p>
            <a:r>
              <a:rPr lang="en-US" altLang="ko-KR" sz="2400" dirty="0" err="1">
                <a:latin typeface="Arial" panose="020B0604020202020204" pitchFamily="34" charset="0"/>
                <a:cs typeface="Arial" panose="020B0604020202020204" pitchFamily="34" charset="0"/>
              </a:rPr>
              <a:t>n_obs</a:t>
            </a:r>
            <a:r>
              <a:rPr lang="en-US" altLang="ko-KR" sz="2400" dirty="0">
                <a:latin typeface="Arial" panose="020B0604020202020204" pitchFamily="34" charset="0"/>
                <a:cs typeface="Arial" panose="020B0604020202020204" pitchFamily="34" charset="0"/>
              </a:rPr>
              <a:t>: cell number</a:t>
            </a:r>
          </a:p>
          <a:p>
            <a:r>
              <a:rPr lang="en-US" altLang="ko-KR" sz="2400" dirty="0" err="1">
                <a:latin typeface="Arial" panose="020B0604020202020204" pitchFamily="34" charset="0"/>
                <a:cs typeface="Arial" panose="020B0604020202020204" pitchFamily="34" charset="0"/>
              </a:rPr>
              <a:t>n_vars</a:t>
            </a:r>
            <a:r>
              <a:rPr lang="en-US" altLang="ko-KR" sz="2400" dirty="0">
                <a:latin typeface="Arial" panose="020B0604020202020204" pitchFamily="34" charset="0"/>
                <a:cs typeface="Arial" panose="020B0604020202020204" pitchFamily="34" charset="0"/>
              </a:rPr>
              <a:t>: variable gene number</a:t>
            </a:r>
          </a:p>
          <a:p>
            <a:r>
              <a:rPr lang="en-US" altLang="ko-KR" sz="2400" dirty="0" err="1">
                <a:latin typeface="Arial" panose="020B0604020202020204" pitchFamily="34" charset="0"/>
                <a:cs typeface="Arial" panose="020B0604020202020204" pitchFamily="34" charset="0"/>
              </a:rPr>
              <a:t>obs</a:t>
            </a:r>
            <a:r>
              <a:rPr lang="en-US" altLang="ko-KR" sz="2400" dirty="0">
                <a:latin typeface="Arial" panose="020B0604020202020204" pitchFamily="34" charset="0"/>
                <a:cs typeface="Arial" panose="020B0604020202020204" pitchFamily="34" charset="0"/>
              </a:rPr>
              <a:t>: info of </a:t>
            </a:r>
            <a:r>
              <a:rPr lang="en-US" altLang="ko-KR" sz="2400" dirty="0" err="1">
                <a:latin typeface="Arial" panose="020B0604020202020204" pitchFamily="34" charset="0"/>
                <a:cs typeface="Arial" panose="020B0604020202020204" pitchFamily="34" charset="0"/>
              </a:rPr>
              <a:t>seurat@metadata</a:t>
            </a:r>
            <a:endParaRPr lang="ko-KR" altLang="en-US" sz="2400" dirty="0">
              <a:latin typeface="Arial" panose="020B0604020202020204" pitchFamily="34" charset="0"/>
              <a:cs typeface="Arial" panose="020B0604020202020204" pitchFamily="34" charset="0"/>
            </a:endParaRPr>
          </a:p>
        </p:txBody>
      </p:sp>
      <p:cxnSp>
        <p:nvCxnSpPr>
          <p:cNvPr id="19" name="Straight Connector 17">
            <a:extLst>
              <a:ext uri="{FF2B5EF4-FFF2-40B4-BE49-F238E27FC236}">
                <a16:creationId xmlns:a16="http://schemas.microsoft.com/office/drawing/2014/main" id="{098FDFA6-050E-2A41-9245-8ACA9FE74144}"/>
              </a:ext>
            </a:extLst>
          </p:cNvPr>
          <p:cNvCxnSpPr>
            <a:cxnSpLocks/>
            <a:stCxn id="8" idx="3"/>
            <a:endCxn id="9"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3344B5DC-CE3D-3641-B167-F590548F408A}"/>
              </a:ext>
            </a:extLst>
          </p:cNvPr>
          <p:cNvPicPr>
            <a:picLocks noChangeAspect="1"/>
          </p:cNvPicPr>
          <p:nvPr/>
        </p:nvPicPr>
        <p:blipFill>
          <a:blip r:embed="rId2"/>
          <a:stretch>
            <a:fillRect/>
          </a:stretch>
        </p:blipFill>
        <p:spPr>
          <a:xfrm>
            <a:off x="695324" y="4042726"/>
            <a:ext cx="10801351" cy="1346098"/>
          </a:xfrm>
          <a:prstGeom prst="rect">
            <a:avLst/>
          </a:prstGeom>
        </p:spPr>
      </p:pic>
    </p:spTree>
    <p:extLst>
      <p:ext uri="{BB962C8B-B14F-4D97-AF65-F5344CB8AC3E}">
        <p14:creationId xmlns:p14="http://schemas.microsoft.com/office/powerpoint/2010/main" val="3572166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FB0837C-2D37-0740-BFC8-AA6ADEA9C206}"/>
              </a:ext>
            </a:extLst>
          </p:cNvPr>
          <p:cNvPicPr>
            <a:picLocks noChangeAspect="1"/>
          </p:cNvPicPr>
          <p:nvPr/>
        </p:nvPicPr>
        <p:blipFill>
          <a:blip r:embed="rId2"/>
          <a:stretch>
            <a:fillRect/>
          </a:stretch>
        </p:blipFill>
        <p:spPr>
          <a:xfrm>
            <a:off x="695324" y="3758097"/>
            <a:ext cx="10801351" cy="1344747"/>
          </a:xfrm>
          <a:prstGeom prst="rect">
            <a:avLst/>
          </a:prstGeom>
        </p:spPr>
      </p:pic>
      <p:sp>
        <p:nvSpPr>
          <p:cNvPr id="2" name="제목 1">
            <a:extLst>
              <a:ext uri="{FF2B5EF4-FFF2-40B4-BE49-F238E27FC236}">
                <a16:creationId xmlns:a16="http://schemas.microsoft.com/office/drawing/2014/main" id="{DA5F3985-79CA-9C46-A4B7-9864DDD6C202}"/>
              </a:ext>
            </a:extLst>
          </p:cNvPr>
          <p:cNvSpPr>
            <a:spLocks noGrp="1"/>
          </p:cNvSpPr>
          <p:nvPr>
            <p:ph type="title"/>
          </p:nvPr>
        </p:nvSpPr>
        <p:spPr/>
        <p:txBody>
          <a:bodyPr/>
          <a:lstStyle/>
          <a:p>
            <a:r>
              <a:rPr kumimoji="1" lang="en-US" altLang="ko-KR" dirty="0"/>
              <a:t>Save spatial information in </a:t>
            </a:r>
            <a:r>
              <a:rPr kumimoji="1" lang="en-US" altLang="ko-KR" dirty="0" err="1"/>
              <a:t>adata.obsm</a:t>
            </a:r>
            <a:endParaRPr kumimoji="1" lang="ko-KR" altLang="en-US" dirty="0"/>
          </a:p>
        </p:txBody>
      </p:sp>
      <p:sp>
        <p:nvSpPr>
          <p:cNvPr id="4" name="날짜 개체 틀 3">
            <a:extLst>
              <a:ext uri="{FF2B5EF4-FFF2-40B4-BE49-F238E27FC236}">
                <a16:creationId xmlns:a16="http://schemas.microsoft.com/office/drawing/2014/main" id="{E5285922-63ED-C346-8A21-08B90A254298}"/>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3735BAF-7B6D-D34F-9220-DACDE6C1FC97}"/>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1C340CD7-6148-0242-855B-6BD3B1EF91BB}"/>
              </a:ext>
            </a:extLst>
          </p:cNvPr>
          <p:cNvSpPr>
            <a:spLocks noGrp="1"/>
          </p:cNvSpPr>
          <p:nvPr>
            <p:ph type="sldNum" sz="quarter" idx="12"/>
          </p:nvPr>
        </p:nvSpPr>
        <p:spPr/>
        <p:txBody>
          <a:bodyPr/>
          <a:lstStyle/>
          <a:p>
            <a:fld id="{11828C5E-8CE4-D747-8F0F-AA7D410D5DC1}" type="slidenum">
              <a:rPr lang="en-KR" smtClean="0"/>
              <a:pPr/>
              <a:t>57</a:t>
            </a:fld>
            <a:endParaRPr lang="en-KR" dirty="0"/>
          </a:p>
        </p:txBody>
      </p:sp>
      <p:sp>
        <p:nvSpPr>
          <p:cNvPr id="7" name="TextBox 6">
            <a:extLst>
              <a:ext uri="{FF2B5EF4-FFF2-40B4-BE49-F238E27FC236}">
                <a16:creationId xmlns:a16="http://schemas.microsoft.com/office/drawing/2014/main" id="{9A00E2AE-D999-3648-804A-C9CD78441A9D}"/>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FF9080B-3DE6-F746-8B23-D6320EDC9E01}"/>
              </a:ext>
            </a:extLst>
          </p:cNvPr>
          <p:cNvSpPr txBox="1"/>
          <p:nvPr/>
        </p:nvSpPr>
        <p:spPr>
          <a:xfrm>
            <a:off x="2893978" y="0"/>
            <a:ext cx="133562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290B699-9F84-3A4D-B1A4-99647DED1957}"/>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EBD8633-BB58-614A-930C-D66A932220CF}"/>
              </a:ext>
            </a:extLst>
          </p:cNvPr>
          <p:cNvSpPr txBox="1"/>
          <p:nvPr/>
        </p:nvSpPr>
        <p:spPr>
          <a:xfrm>
            <a:off x="10672032"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1" name="Straight Connector 19">
            <a:extLst>
              <a:ext uri="{FF2B5EF4-FFF2-40B4-BE49-F238E27FC236}">
                <a16:creationId xmlns:a16="http://schemas.microsoft.com/office/drawing/2014/main" id="{25BC6645-F6E0-BF4A-9C45-BED408C75F40}"/>
              </a:ext>
            </a:extLst>
          </p:cNvPr>
          <p:cNvCxnSpPr>
            <a:cxnSpLocks/>
            <a:stCxn id="9" idx="3"/>
            <a:endCxn id="10" idx="1"/>
          </p:cNvCxnSpPr>
          <p:nvPr/>
        </p:nvCxnSpPr>
        <p:spPr>
          <a:xfrm>
            <a:off x="8364940" y="124349"/>
            <a:ext cx="2307092"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22">
            <a:extLst>
              <a:ext uri="{FF2B5EF4-FFF2-40B4-BE49-F238E27FC236}">
                <a16:creationId xmlns:a16="http://schemas.microsoft.com/office/drawing/2014/main" id="{4ECD7EC2-1814-1349-A4E8-B39702B596C0}"/>
              </a:ext>
            </a:extLst>
          </p:cNvPr>
          <p:cNvCxnSpPr>
            <a:cxnSpLocks/>
            <a:stCxn id="8" idx="3"/>
            <a:endCxn id="9" idx="1"/>
          </p:cNvCxnSpPr>
          <p:nvPr/>
        </p:nvCxnSpPr>
        <p:spPr>
          <a:xfrm>
            <a:off x="4229600" y="123111"/>
            <a:ext cx="1986995"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EACC6F6C-ECFD-CE46-B33F-5E3935F4F62C}"/>
              </a:ext>
            </a:extLst>
          </p:cNvPr>
          <p:cNvCxnSpPr>
            <a:cxnSpLocks/>
            <a:stCxn id="7" idx="3"/>
            <a:endCxn id="8"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4" name="직사각형 5">
            <a:extLst>
              <a:ext uri="{FF2B5EF4-FFF2-40B4-BE49-F238E27FC236}">
                <a16:creationId xmlns:a16="http://schemas.microsoft.com/office/drawing/2014/main" id="{74E9EACA-21AE-2B41-AC09-77B8C7331BB8}"/>
              </a:ext>
            </a:extLst>
          </p:cNvPr>
          <p:cNvSpPr/>
          <p:nvPr/>
        </p:nvSpPr>
        <p:spPr>
          <a:xfrm>
            <a:off x="695325" y="1605666"/>
            <a:ext cx="10801350" cy="2059955"/>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400" dirty="0">
                <a:solidFill>
                  <a:schemeClr val="tx1"/>
                </a:solidFill>
                <a:latin typeface="Arial" panose="020B0604020202020204" pitchFamily="34" charset="0"/>
                <a:cs typeface="Arial" panose="020B0604020202020204" pitchFamily="34" charset="0"/>
              </a:rPr>
              <a:t># make an array having spatial coordinates </a:t>
            </a:r>
          </a:p>
          <a:p>
            <a:endParaRPr lang="en-US" altLang="ko-KR" sz="500"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spatial_info</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adata.obs</a:t>
            </a:r>
            <a:r>
              <a:rPr lang="en-US" altLang="ko-KR" sz="1500" dirty="0">
                <a:solidFill>
                  <a:schemeClr val="tx1"/>
                </a:solidFill>
                <a:latin typeface="Courier New" panose="02070309020205020404" pitchFamily="49" charset="0"/>
                <a:cs typeface="Courier New" panose="02070309020205020404" pitchFamily="49" charset="0"/>
              </a:rPr>
              <a:t>[['row', 'col']].</a:t>
            </a:r>
            <a:r>
              <a:rPr lang="en-US" altLang="ko-KR" sz="1500" dirty="0" err="1">
                <a:solidFill>
                  <a:schemeClr val="tx1"/>
                </a:solidFill>
                <a:latin typeface="Courier New" panose="02070309020205020404" pitchFamily="49" charset="0"/>
                <a:cs typeface="Courier New" panose="02070309020205020404" pitchFamily="49" charset="0"/>
              </a:rPr>
              <a:t>values.tolist</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adata.obsm</a:t>
            </a:r>
            <a:r>
              <a:rPr lang="en-US" altLang="ko-KR" sz="1500" dirty="0">
                <a:solidFill>
                  <a:schemeClr val="tx1"/>
                </a:solidFill>
                <a:latin typeface="Courier New" panose="02070309020205020404" pitchFamily="49" charset="0"/>
                <a:cs typeface="Courier New" panose="02070309020205020404" pitchFamily="49" charset="0"/>
              </a:rPr>
              <a:t>['spatial'] = </a:t>
            </a:r>
            <a:r>
              <a:rPr lang="en-US" altLang="ko-KR" sz="1500" dirty="0" err="1">
                <a:solidFill>
                  <a:schemeClr val="tx1"/>
                </a:solidFill>
                <a:latin typeface="Courier New" panose="02070309020205020404" pitchFamily="49" charset="0"/>
                <a:cs typeface="Courier New" panose="02070309020205020404" pitchFamily="49" charset="0"/>
              </a:rPr>
              <a:t>np.array</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spatial_info</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adata</a:t>
            </a:r>
            <a:endParaRPr lang="en-US" altLang="ko-KR" sz="1500" dirty="0">
              <a:solidFill>
                <a:schemeClr val="tx1"/>
              </a:solidFill>
              <a:latin typeface="Courier New" panose="02070309020205020404" pitchFamily="49" charset="0"/>
              <a:cs typeface="Courier New" panose="02070309020205020404" pitchFamily="49" charset="0"/>
            </a:endParaRPr>
          </a:p>
        </p:txBody>
      </p:sp>
      <p:sp>
        <p:nvSpPr>
          <p:cNvPr id="16" name="Rectangle 9">
            <a:extLst>
              <a:ext uri="{FF2B5EF4-FFF2-40B4-BE49-F238E27FC236}">
                <a16:creationId xmlns:a16="http://schemas.microsoft.com/office/drawing/2014/main" id="{D5D55C8B-4CBB-B944-830B-E23D36553B7C}"/>
              </a:ext>
            </a:extLst>
          </p:cNvPr>
          <p:cNvSpPr/>
          <p:nvPr/>
        </p:nvSpPr>
        <p:spPr>
          <a:xfrm>
            <a:off x="3378007" y="4667421"/>
            <a:ext cx="849178" cy="18450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250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BD2B00-331C-8949-89E8-C48C1B528337}"/>
              </a:ext>
            </a:extLst>
          </p:cNvPr>
          <p:cNvSpPr>
            <a:spLocks noGrp="1"/>
          </p:cNvSpPr>
          <p:nvPr>
            <p:ph type="title"/>
          </p:nvPr>
        </p:nvSpPr>
        <p:spPr/>
        <p:txBody>
          <a:bodyPr/>
          <a:lstStyle/>
          <a:p>
            <a:r>
              <a:rPr kumimoji="1" lang="en-US" altLang="ko-KR" dirty="0"/>
              <a:t>Builds a spatial graph</a:t>
            </a:r>
            <a:endParaRPr kumimoji="1" lang="ko-KR" altLang="en-US" dirty="0"/>
          </a:p>
        </p:txBody>
      </p:sp>
      <p:sp>
        <p:nvSpPr>
          <p:cNvPr id="4" name="날짜 개체 틀 3">
            <a:extLst>
              <a:ext uri="{FF2B5EF4-FFF2-40B4-BE49-F238E27FC236}">
                <a16:creationId xmlns:a16="http://schemas.microsoft.com/office/drawing/2014/main" id="{33067EF0-E9A4-C441-8EFA-99C673215674}"/>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65F0CDE7-4C0B-1346-9DCE-63763222C4D0}"/>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696C28F3-E1C7-DF46-9919-91C8D43C25FA}"/>
              </a:ext>
            </a:extLst>
          </p:cNvPr>
          <p:cNvSpPr>
            <a:spLocks noGrp="1"/>
          </p:cNvSpPr>
          <p:nvPr>
            <p:ph type="sldNum" sz="quarter" idx="12"/>
          </p:nvPr>
        </p:nvSpPr>
        <p:spPr/>
        <p:txBody>
          <a:bodyPr/>
          <a:lstStyle/>
          <a:p>
            <a:fld id="{11828C5E-8CE4-D747-8F0F-AA7D410D5DC1}" type="slidenum">
              <a:rPr lang="en-KR" smtClean="0"/>
              <a:pPr/>
              <a:t>58</a:t>
            </a:fld>
            <a:endParaRPr lang="en-KR" dirty="0"/>
          </a:p>
        </p:txBody>
      </p:sp>
      <p:sp>
        <p:nvSpPr>
          <p:cNvPr id="7" name="TextBox 6">
            <a:extLst>
              <a:ext uri="{FF2B5EF4-FFF2-40B4-BE49-F238E27FC236}">
                <a16:creationId xmlns:a16="http://schemas.microsoft.com/office/drawing/2014/main" id="{70D4283F-391C-BA46-8768-EC84FCC36CBF}"/>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D786358-D905-9242-8973-DCFC4D81C866}"/>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7C11272-6C60-C04F-AA1E-C9F156076D3C}"/>
              </a:ext>
            </a:extLst>
          </p:cNvPr>
          <p:cNvSpPr txBox="1"/>
          <p:nvPr/>
        </p:nvSpPr>
        <p:spPr>
          <a:xfrm>
            <a:off x="6216595" y="1238"/>
            <a:ext cx="232307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E3842B5-143C-5D40-8F6B-DB107DD9C5F6}"/>
              </a:ext>
            </a:extLst>
          </p:cNvPr>
          <p:cNvSpPr txBox="1"/>
          <p:nvPr/>
        </p:nvSpPr>
        <p:spPr>
          <a:xfrm>
            <a:off x="10672031"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1" name="Straight Connector 19">
            <a:extLst>
              <a:ext uri="{FF2B5EF4-FFF2-40B4-BE49-F238E27FC236}">
                <a16:creationId xmlns:a16="http://schemas.microsoft.com/office/drawing/2014/main" id="{0763087F-A0C8-CA42-8628-9DB9BED2381D}"/>
              </a:ext>
            </a:extLst>
          </p:cNvPr>
          <p:cNvCxnSpPr>
            <a:cxnSpLocks/>
            <a:stCxn id="9" idx="3"/>
            <a:endCxn id="10" idx="1"/>
          </p:cNvCxnSpPr>
          <p:nvPr/>
        </p:nvCxnSpPr>
        <p:spPr>
          <a:xfrm>
            <a:off x="8539667" y="124349"/>
            <a:ext cx="2132364"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86732246-F26D-BB42-A5D6-1531E846F438}"/>
              </a:ext>
            </a:extLst>
          </p:cNvPr>
          <p:cNvCxnSpPr>
            <a:cxnSpLocks/>
            <a:stCxn id="7" idx="3"/>
            <a:endCxn id="8"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7">
            <a:extLst>
              <a:ext uri="{FF2B5EF4-FFF2-40B4-BE49-F238E27FC236}">
                <a16:creationId xmlns:a16="http://schemas.microsoft.com/office/drawing/2014/main" id="{48AD65A2-A2AD-9647-AC83-508387FF4DB7}"/>
              </a:ext>
            </a:extLst>
          </p:cNvPr>
          <p:cNvCxnSpPr>
            <a:cxnSpLocks/>
            <a:stCxn id="8" idx="3"/>
            <a:endCxn id="9" idx="1"/>
          </p:cNvCxnSpPr>
          <p:nvPr/>
        </p:nvCxnSpPr>
        <p:spPr>
          <a:xfrm>
            <a:off x="4154259" y="123111"/>
            <a:ext cx="2062336"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직사각형 5">
            <a:extLst>
              <a:ext uri="{FF2B5EF4-FFF2-40B4-BE49-F238E27FC236}">
                <a16:creationId xmlns:a16="http://schemas.microsoft.com/office/drawing/2014/main" id="{70C2B4EA-BB02-7645-A579-EFC9A479E060}"/>
              </a:ext>
            </a:extLst>
          </p:cNvPr>
          <p:cNvSpPr/>
          <p:nvPr/>
        </p:nvSpPr>
        <p:spPr>
          <a:xfrm>
            <a:off x="695325" y="1605666"/>
            <a:ext cx="10801350" cy="216369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sq.gr.spatial_neighbors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Adjacency matrix </a:t>
            </a:r>
          </a:p>
          <a:p>
            <a:r>
              <a:rPr lang="en-US" altLang="ko-KR" sz="1500" dirty="0" err="1">
                <a:solidFill>
                  <a:schemeClr val="tx1"/>
                </a:solidFill>
                <a:latin typeface="Courier New" panose="02070309020205020404" pitchFamily="49" charset="0"/>
                <a:cs typeface="Courier New" panose="02070309020205020404" pitchFamily="49" charset="0"/>
              </a:rPr>
              <a:t>adata.obsp</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spatial_connectivities</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Weighted Adjacency matrix </a:t>
            </a:r>
          </a:p>
          <a:p>
            <a:r>
              <a:rPr lang="en-US" altLang="ko-KR" sz="1500" dirty="0" err="1">
                <a:solidFill>
                  <a:schemeClr val="tx1"/>
                </a:solidFill>
                <a:latin typeface="Courier New" panose="02070309020205020404" pitchFamily="49" charset="0"/>
                <a:cs typeface="Courier New" panose="02070309020205020404" pitchFamily="49" charset="0"/>
              </a:rPr>
              <a:t>adata.obsp</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spatial_distances</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8" name="TextBox 17">
            <a:extLst>
              <a:ext uri="{FF2B5EF4-FFF2-40B4-BE49-F238E27FC236}">
                <a16:creationId xmlns:a16="http://schemas.microsoft.com/office/drawing/2014/main" id="{53FACF9B-185F-1C45-9EFB-6A8D4D2595A2}"/>
              </a:ext>
            </a:extLst>
          </p:cNvPr>
          <p:cNvSpPr txBox="1"/>
          <p:nvPr/>
        </p:nvSpPr>
        <p:spPr>
          <a:xfrm>
            <a:off x="3826296" y="3769360"/>
            <a:ext cx="7782606" cy="2308324"/>
          </a:xfrm>
          <a:prstGeom prst="rect">
            <a:avLst/>
          </a:prstGeom>
          <a:noFill/>
        </p:spPr>
        <p:txBody>
          <a:bodyPr wrap="square">
            <a:spAutoFit/>
          </a:bodyPr>
          <a:lstStyle/>
          <a:p>
            <a:pPr marL="342900" indent="-342900">
              <a:buFont typeface="Arial" panose="020B0604020202020204" pitchFamily="34" charset="0"/>
              <a:buChar char="•"/>
            </a:pPr>
            <a:r>
              <a:rPr lang="en-US" altLang="ko-KR" sz="2400" b="0" i="0" dirty="0">
                <a:effectLst/>
                <a:latin typeface="Arial" panose="020B0604020202020204" pitchFamily="34" charset="0"/>
                <a:cs typeface="Arial" panose="020B0604020202020204" pitchFamily="34" charset="0"/>
              </a:rPr>
              <a:t>Build spatial graph with observations( = spots) as nodes and neighbor-hood relations between observations as edges.</a:t>
            </a:r>
          </a:p>
          <a:p>
            <a:pPr marL="342900" indent="-342900">
              <a:buFont typeface="Arial" panose="020B0604020202020204" pitchFamily="34" charset="0"/>
              <a:buChar char="•"/>
            </a:pPr>
            <a:endParaRPr lang="en-US" altLang="ko-KR" sz="2400" b="0" i="0" dirty="0">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To identify neighbors, </a:t>
            </a:r>
            <a:r>
              <a:rPr lang="en-US" altLang="ko-KR" sz="2400" b="0" i="0" dirty="0">
                <a:effectLst/>
                <a:latin typeface="Arial" panose="020B0604020202020204" pitchFamily="34" charset="0"/>
                <a:cs typeface="Arial" panose="020B0604020202020204" pitchFamily="34" charset="0"/>
              </a:rPr>
              <a:t>spatial coordinates of spots are used.</a:t>
            </a:r>
            <a:endParaRPr lang="ko-KR" altLang="en-US" sz="2400" dirty="0">
              <a:latin typeface="Arial" panose="020B0604020202020204" pitchFamily="34" charset="0"/>
              <a:cs typeface="Arial" panose="020B0604020202020204" pitchFamily="34" charset="0"/>
            </a:endParaRPr>
          </a:p>
        </p:txBody>
      </p:sp>
      <p:pic>
        <p:nvPicPr>
          <p:cNvPr id="19" name="그림 18">
            <a:extLst>
              <a:ext uri="{FF2B5EF4-FFF2-40B4-BE49-F238E27FC236}">
                <a16:creationId xmlns:a16="http://schemas.microsoft.com/office/drawing/2014/main" id="{4D265EE3-93B1-4648-8704-B55A1920B344}"/>
              </a:ext>
            </a:extLst>
          </p:cNvPr>
          <p:cNvPicPr>
            <a:picLocks noChangeAspect="1"/>
          </p:cNvPicPr>
          <p:nvPr/>
        </p:nvPicPr>
        <p:blipFill>
          <a:blip r:embed="rId2"/>
          <a:stretch>
            <a:fillRect/>
          </a:stretch>
        </p:blipFill>
        <p:spPr>
          <a:xfrm>
            <a:off x="695325" y="3769361"/>
            <a:ext cx="3130971" cy="2786066"/>
          </a:xfrm>
          <a:prstGeom prst="rect">
            <a:avLst/>
          </a:prstGeom>
        </p:spPr>
      </p:pic>
    </p:spTree>
    <p:extLst>
      <p:ext uri="{BB962C8B-B14F-4D97-AF65-F5344CB8AC3E}">
        <p14:creationId xmlns:p14="http://schemas.microsoft.com/office/powerpoint/2010/main" val="4219389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4AD012-283F-5E4D-B33A-5B35EAE99EAF}"/>
              </a:ext>
            </a:extLst>
          </p:cNvPr>
          <p:cNvSpPr>
            <a:spLocks noGrp="1"/>
          </p:cNvSpPr>
          <p:nvPr>
            <p:ph type="title"/>
          </p:nvPr>
        </p:nvSpPr>
        <p:spPr/>
        <p:txBody>
          <a:bodyPr/>
          <a:lstStyle/>
          <a:p>
            <a:r>
              <a:rPr kumimoji="1" lang="en-US" altLang="ko-KR" dirty="0"/>
              <a:t>Calculate enrichment score based on spatial graph</a:t>
            </a:r>
            <a:endParaRPr kumimoji="1" lang="ko-KR" altLang="en-US" dirty="0"/>
          </a:p>
        </p:txBody>
      </p:sp>
      <p:sp>
        <p:nvSpPr>
          <p:cNvPr id="3" name="내용 개체 틀 2">
            <a:extLst>
              <a:ext uri="{FF2B5EF4-FFF2-40B4-BE49-F238E27FC236}">
                <a16:creationId xmlns:a16="http://schemas.microsoft.com/office/drawing/2014/main" id="{9AE5CD5E-A872-DC49-877D-B3034F6444A6}"/>
              </a:ext>
            </a:extLst>
          </p:cNvPr>
          <p:cNvSpPr>
            <a:spLocks noGrp="1"/>
          </p:cNvSpPr>
          <p:nvPr>
            <p:ph idx="1"/>
          </p:nvPr>
        </p:nvSpPr>
        <p:spPr>
          <a:xfrm>
            <a:off x="410818" y="2777314"/>
            <a:ext cx="11198084" cy="1690366"/>
          </a:xfrm>
        </p:spPr>
        <p:txBody>
          <a:bodyPr>
            <a:normAutofit/>
          </a:bodyPr>
          <a:lstStyle/>
          <a:p>
            <a:r>
              <a:rPr lang="en-US" altLang="ko-KR" b="0" i="0" dirty="0">
                <a:effectLst/>
                <a:cs typeface="Arial" panose="020B0604020202020204" pitchFamily="34" charset="0"/>
              </a:rPr>
              <a:t>Enrichment score is calculated based on permutation-based test </a:t>
            </a:r>
            <a:r>
              <a:rPr lang="en-US" altLang="ko-KR" b="1" i="0" dirty="0">
                <a:effectLst/>
                <a:cs typeface="Arial" panose="020B0604020202020204" pitchFamily="34" charset="0"/>
              </a:rPr>
              <a:t>involving </a:t>
            </a:r>
            <a:r>
              <a:rPr lang="en-US" altLang="ko-KR" b="1" dirty="0">
                <a:cs typeface="Arial" panose="020B0604020202020204" pitchFamily="34" charset="0"/>
              </a:rPr>
              <a:t>spatial graph</a:t>
            </a:r>
            <a:r>
              <a:rPr lang="en-US" altLang="ko-KR" b="0" i="0" dirty="0">
                <a:effectLst/>
                <a:cs typeface="Arial" panose="020B0604020202020204" pitchFamily="34" charset="0"/>
              </a:rPr>
              <a:t>.</a:t>
            </a:r>
          </a:p>
          <a:p>
            <a:r>
              <a:rPr lang="en" altLang="ko-KR" dirty="0">
                <a:cs typeface="Arial" panose="020B0604020202020204" pitchFamily="34" charset="0"/>
              </a:rPr>
              <a:t>If the observed score is higher than the expected score, </a:t>
            </a:r>
            <a:r>
              <a:rPr lang="en-US" altLang="ko-KR" b="0" i="0" dirty="0">
                <a:effectLst/>
                <a:cs typeface="Arial" panose="020B0604020202020204" pitchFamily="34" charset="0"/>
              </a:rPr>
              <a:t>spots belonging to two different clusters can be defined as being </a:t>
            </a:r>
            <a:r>
              <a:rPr lang="en-US" altLang="ko-KR" b="0" i="1" dirty="0">
                <a:effectLst/>
                <a:cs typeface="Arial" panose="020B0604020202020204" pitchFamily="34" charset="0"/>
              </a:rPr>
              <a:t>enriched</a:t>
            </a:r>
            <a:r>
              <a:rPr lang="en-US" altLang="ko-KR" b="0" i="0" dirty="0">
                <a:effectLst/>
                <a:cs typeface="Arial" panose="020B0604020202020204" pitchFamily="34" charset="0"/>
              </a:rPr>
              <a:t>.</a:t>
            </a:r>
            <a:endParaRPr lang="ko-KR" altLang="en-US" dirty="0">
              <a:cs typeface="Arial" panose="020B0604020202020204" pitchFamily="34" charset="0"/>
            </a:endParaRPr>
          </a:p>
        </p:txBody>
      </p:sp>
      <p:sp>
        <p:nvSpPr>
          <p:cNvPr id="4" name="날짜 개체 틀 3">
            <a:extLst>
              <a:ext uri="{FF2B5EF4-FFF2-40B4-BE49-F238E27FC236}">
                <a16:creationId xmlns:a16="http://schemas.microsoft.com/office/drawing/2014/main" id="{2FBE41BF-BD0C-BF48-B1E8-C6E7287B2C93}"/>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E2FF4A11-7F65-5B41-B508-3791CDC22B5B}"/>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016490BB-C7F2-1644-86E2-5A1839A7189B}"/>
              </a:ext>
            </a:extLst>
          </p:cNvPr>
          <p:cNvSpPr>
            <a:spLocks noGrp="1"/>
          </p:cNvSpPr>
          <p:nvPr>
            <p:ph type="sldNum" sz="quarter" idx="12"/>
          </p:nvPr>
        </p:nvSpPr>
        <p:spPr/>
        <p:txBody>
          <a:bodyPr/>
          <a:lstStyle/>
          <a:p>
            <a:fld id="{11828C5E-8CE4-D747-8F0F-AA7D410D5DC1}" type="slidenum">
              <a:rPr lang="en-KR" smtClean="0"/>
              <a:pPr/>
              <a:t>59</a:t>
            </a:fld>
            <a:endParaRPr lang="en-KR" dirty="0"/>
          </a:p>
        </p:txBody>
      </p:sp>
      <p:sp>
        <p:nvSpPr>
          <p:cNvPr id="7" name="직사각형 5">
            <a:extLst>
              <a:ext uri="{FF2B5EF4-FFF2-40B4-BE49-F238E27FC236}">
                <a16:creationId xmlns:a16="http://schemas.microsoft.com/office/drawing/2014/main" id="{F2B7009E-EBCC-0942-8389-50B3A10E5BBF}"/>
              </a:ext>
            </a:extLst>
          </p:cNvPr>
          <p:cNvSpPr/>
          <p:nvPr/>
        </p:nvSpPr>
        <p:spPr>
          <a:xfrm>
            <a:off x="695325" y="1605666"/>
            <a:ext cx="10801350" cy="111340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adata.obs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adata.obs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astype</a:t>
            </a:r>
            <a:r>
              <a:rPr lang="en-US" altLang="ko-KR" sz="1500" dirty="0">
                <a:solidFill>
                  <a:schemeClr val="tx1"/>
                </a:solidFill>
                <a:latin typeface="Courier New" panose="02070309020205020404" pitchFamily="49" charset="0"/>
                <a:cs typeface="Courier New" panose="02070309020205020404" pitchFamily="49" charset="0"/>
              </a:rPr>
              <a:t>('category')</a:t>
            </a:r>
          </a:p>
          <a:p>
            <a:r>
              <a:rPr lang="en-US" altLang="ko-KR" sz="1500" dirty="0" err="1">
                <a:solidFill>
                  <a:schemeClr val="tx1"/>
                </a:solidFill>
                <a:latin typeface="Courier New" panose="02070309020205020404" pitchFamily="49" charset="0"/>
                <a:cs typeface="Courier New" panose="02070309020205020404" pitchFamily="49" charset="0"/>
              </a:rPr>
              <a:t>sq.gr.nhood_enrichment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cluster_key</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3DDDBECC-E9F8-5D45-A980-B0A558ED364A}"/>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AEF15C0-3313-9543-9846-5BB087661897}"/>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8E7D0D9-8F1D-0043-9AF7-2FB9A7B93C41}"/>
              </a:ext>
            </a:extLst>
          </p:cNvPr>
          <p:cNvSpPr txBox="1"/>
          <p:nvPr/>
        </p:nvSpPr>
        <p:spPr>
          <a:xfrm>
            <a:off x="6216595" y="1238"/>
            <a:ext cx="232307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D6B3009-7467-EE48-B519-628BA29D06A2}"/>
              </a:ext>
            </a:extLst>
          </p:cNvPr>
          <p:cNvSpPr txBox="1"/>
          <p:nvPr/>
        </p:nvSpPr>
        <p:spPr>
          <a:xfrm>
            <a:off x="10684190"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2" name="Straight Connector 19">
            <a:extLst>
              <a:ext uri="{FF2B5EF4-FFF2-40B4-BE49-F238E27FC236}">
                <a16:creationId xmlns:a16="http://schemas.microsoft.com/office/drawing/2014/main" id="{899C5128-541F-7E48-BD51-F3B615E41BFC}"/>
              </a:ext>
            </a:extLst>
          </p:cNvPr>
          <p:cNvCxnSpPr>
            <a:cxnSpLocks/>
            <a:stCxn id="10" idx="3"/>
            <a:endCxn id="11" idx="1"/>
          </p:cNvCxnSpPr>
          <p:nvPr/>
        </p:nvCxnSpPr>
        <p:spPr>
          <a:xfrm>
            <a:off x="8539667" y="124349"/>
            <a:ext cx="2144523"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D2B9A6DD-1412-1E4A-8DEF-C237361CDBE1}"/>
              </a:ext>
            </a:extLst>
          </p:cNvPr>
          <p:cNvCxnSpPr>
            <a:cxnSpLocks/>
            <a:stCxn id="8" idx="3"/>
            <a:endCxn id="9"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7">
            <a:extLst>
              <a:ext uri="{FF2B5EF4-FFF2-40B4-BE49-F238E27FC236}">
                <a16:creationId xmlns:a16="http://schemas.microsoft.com/office/drawing/2014/main" id="{DD60E050-5561-C54A-A9AB-9EBFA87544FB}"/>
              </a:ext>
            </a:extLst>
          </p:cNvPr>
          <p:cNvCxnSpPr>
            <a:cxnSpLocks/>
            <a:stCxn id="9" idx="3"/>
            <a:endCxn id="10" idx="1"/>
          </p:cNvCxnSpPr>
          <p:nvPr/>
        </p:nvCxnSpPr>
        <p:spPr>
          <a:xfrm>
            <a:off x="4154259" y="123111"/>
            <a:ext cx="2062336"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6AED6F58-603C-3148-BF22-0FC712B07307}"/>
              </a:ext>
            </a:extLst>
          </p:cNvPr>
          <p:cNvPicPr>
            <a:picLocks noChangeAspect="1"/>
          </p:cNvPicPr>
          <p:nvPr/>
        </p:nvPicPr>
        <p:blipFill>
          <a:blip r:embed="rId2"/>
          <a:stretch>
            <a:fillRect/>
          </a:stretch>
        </p:blipFill>
        <p:spPr>
          <a:xfrm>
            <a:off x="4856790" y="4287474"/>
            <a:ext cx="2478419" cy="2205399"/>
          </a:xfrm>
          <a:prstGeom prst="rect">
            <a:avLst/>
          </a:prstGeom>
        </p:spPr>
      </p:pic>
    </p:spTree>
    <p:extLst>
      <p:ext uri="{BB962C8B-B14F-4D97-AF65-F5344CB8AC3E}">
        <p14:creationId xmlns:p14="http://schemas.microsoft.com/office/powerpoint/2010/main" val="406019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What is R and Why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695325" y="1596843"/>
            <a:ext cx="10662165" cy="2791089"/>
          </a:xfrm>
        </p:spPr>
        <p:txBody>
          <a:bodyPr/>
          <a:lstStyle/>
          <a:p>
            <a:r>
              <a:rPr lang="en-US" sz="2400" dirty="0">
                <a:latin typeface="Arial" panose="020B0604020202020204" pitchFamily="34" charset="0"/>
                <a:cs typeface="Arial" panose="020B0604020202020204" pitchFamily="34" charset="0"/>
              </a:rPr>
              <a:t>R is used widely in biological research and provides a solid </a:t>
            </a:r>
          </a:p>
          <a:p>
            <a:pPr marL="0" indent="0">
              <a:buNone/>
            </a:pPr>
            <a:r>
              <a:rPr lang="en-US" sz="2400" dirty="0">
                <a:latin typeface="Arial" panose="020B0604020202020204" pitchFamily="34" charset="0"/>
                <a:cs typeface="Arial" panose="020B0604020202020204" pitchFamily="34" charset="0"/>
              </a:rPr>
              <a:t>    platform for beginner scientific programmers. </a:t>
            </a:r>
          </a:p>
          <a:p>
            <a:r>
              <a:rPr lang="en-US" sz="2400" dirty="0">
                <a:latin typeface="Arial" panose="020B0604020202020204" pitchFamily="34" charset="0"/>
                <a:cs typeface="Arial" panose="020B0604020202020204" pitchFamily="34" charset="0"/>
              </a:rPr>
              <a:t>It’s free and open-source.</a:t>
            </a:r>
          </a:p>
          <a:p>
            <a:r>
              <a:rPr lang="en-US" sz="2400" dirty="0">
                <a:latin typeface="Arial" panose="020B0604020202020204" pitchFamily="34" charset="0"/>
                <a:cs typeface="Arial" panose="020B0604020202020204" pitchFamily="34" charset="0"/>
              </a:rPr>
              <a:t>Bioconductor uses the R statistical programming language and is open source and open development.</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a:t>
            </a:fld>
            <a:endParaRPr lang="en-KR" dirty="0"/>
          </a:p>
        </p:txBody>
      </p:sp>
      <p:pic>
        <p:nvPicPr>
          <p:cNvPr id="7" name="Picture 6">
            <a:extLst>
              <a:ext uri="{FF2B5EF4-FFF2-40B4-BE49-F238E27FC236}">
                <a16:creationId xmlns:a16="http://schemas.microsoft.com/office/drawing/2014/main" id="{C77979E1-9B0F-995E-A12D-C59C74F1800F}"/>
              </a:ext>
            </a:extLst>
          </p:cNvPr>
          <p:cNvPicPr>
            <a:picLocks noChangeAspect="1"/>
          </p:cNvPicPr>
          <p:nvPr/>
        </p:nvPicPr>
        <p:blipFill>
          <a:blip r:embed="rId2"/>
          <a:stretch>
            <a:fillRect/>
          </a:stretch>
        </p:blipFill>
        <p:spPr>
          <a:xfrm>
            <a:off x="1876695" y="4951888"/>
            <a:ext cx="1261036" cy="983012"/>
          </a:xfrm>
          <a:prstGeom prst="rect">
            <a:avLst/>
          </a:prstGeom>
        </p:spPr>
      </p:pic>
      <p:pic>
        <p:nvPicPr>
          <p:cNvPr id="8" name="Picture 7">
            <a:extLst>
              <a:ext uri="{FF2B5EF4-FFF2-40B4-BE49-F238E27FC236}">
                <a16:creationId xmlns:a16="http://schemas.microsoft.com/office/drawing/2014/main" id="{D1DD3756-2058-CCD1-FD96-9F7024E5C780}"/>
              </a:ext>
            </a:extLst>
          </p:cNvPr>
          <p:cNvPicPr>
            <a:picLocks noChangeAspect="1"/>
          </p:cNvPicPr>
          <p:nvPr/>
        </p:nvPicPr>
        <p:blipFill>
          <a:blip r:embed="rId3"/>
          <a:stretch>
            <a:fillRect/>
          </a:stretch>
        </p:blipFill>
        <p:spPr>
          <a:xfrm>
            <a:off x="4005432" y="4951888"/>
            <a:ext cx="2804147" cy="979226"/>
          </a:xfrm>
          <a:prstGeom prst="rect">
            <a:avLst/>
          </a:prstGeom>
        </p:spPr>
      </p:pic>
      <p:pic>
        <p:nvPicPr>
          <p:cNvPr id="10" name="Picture 9">
            <a:extLst>
              <a:ext uri="{FF2B5EF4-FFF2-40B4-BE49-F238E27FC236}">
                <a16:creationId xmlns:a16="http://schemas.microsoft.com/office/drawing/2014/main" id="{059D2029-B50D-D8EF-9798-D7B433E85E2D}"/>
              </a:ext>
            </a:extLst>
          </p:cNvPr>
          <p:cNvPicPr>
            <a:picLocks noChangeAspect="1"/>
          </p:cNvPicPr>
          <p:nvPr/>
        </p:nvPicPr>
        <p:blipFill>
          <a:blip r:embed="rId4"/>
          <a:stretch>
            <a:fillRect/>
          </a:stretch>
        </p:blipFill>
        <p:spPr>
          <a:xfrm>
            <a:off x="7677280" y="4951888"/>
            <a:ext cx="3395703" cy="979226"/>
          </a:xfrm>
          <a:prstGeom prst="rect">
            <a:avLst/>
          </a:prstGeom>
        </p:spPr>
      </p:pic>
      <p:sp>
        <p:nvSpPr>
          <p:cNvPr id="9" name="TextBox 8">
            <a:extLst>
              <a:ext uri="{FF2B5EF4-FFF2-40B4-BE49-F238E27FC236}">
                <a16:creationId xmlns:a16="http://schemas.microsoft.com/office/drawing/2014/main" id="{A6B92442-01B6-4B27-D031-61BDA5D26BF2}"/>
              </a:ext>
            </a:extLst>
          </p:cNvPr>
          <p:cNvSpPr txBox="1"/>
          <p:nvPr/>
        </p:nvSpPr>
        <p:spPr>
          <a:xfrm>
            <a:off x="410817" y="5985904"/>
            <a:ext cx="4600940" cy="430887"/>
          </a:xfrm>
          <a:prstGeom prst="rect">
            <a:avLst/>
          </a:prstGeom>
          <a:noFill/>
        </p:spPr>
        <p:txBody>
          <a:bodyPr wrap="none" rtlCol="0">
            <a:spAutoFit/>
          </a:bodyPr>
          <a:lstStyle/>
          <a:p>
            <a:r>
              <a:rPr lang="en-US" altLang="ko-KR" sz="1100" dirty="0">
                <a:solidFill>
                  <a:schemeClr val="tx1">
                    <a:lumMod val="50000"/>
                    <a:lumOff val="50000"/>
                  </a:schemeClr>
                </a:solidFill>
              </a:rPr>
              <a:t>Modified</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from</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a:t>
            </a:r>
            <a:r>
              <a:rPr lang="ko-KR" altLang="en-US" sz="1100" dirty="0">
                <a:solidFill>
                  <a:schemeClr val="tx1">
                    <a:lumMod val="50000"/>
                    <a:lumOff val="50000"/>
                  </a:schemeClr>
                </a:solidFill>
              </a:rPr>
              <a:t> </a:t>
            </a:r>
            <a:r>
              <a:rPr lang="en-US" sz="1100" dirty="0">
                <a:solidFill>
                  <a:schemeClr val="tx1">
                    <a:lumMod val="50000"/>
                    <a:lumOff val="50000"/>
                  </a:schemeClr>
                </a:solidFill>
              </a:rPr>
              <a:t>https://datacarpentry.org/semester-biology/about/why-r/</a:t>
            </a:r>
          </a:p>
          <a:p>
            <a:r>
              <a:rPr lang="en-US" sz="1100" dirty="0">
                <a:solidFill>
                  <a:schemeClr val="tx1">
                    <a:lumMod val="50000"/>
                    <a:lumOff val="50000"/>
                  </a:schemeClr>
                </a:solidFill>
              </a:rPr>
              <a:t>https://</a:t>
            </a:r>
            <a:r>
              <a:rPr lang="en-US" sz="1100" dirty="0" err="1">
                <a:solidFill>
                  <a:schemeClr val="tx1">
                    <a:lumMod val="50000"/>
                    <a:lumOff val="50000"/>
                  </a:schemeClr>
                </a:solidFill>
              </a:rPr>
              <a:t>www.bioconductor.org</a:t>
            </a:r>
            <a:r>
              <a:rPr lang="en-US" sz="1100" dirty="0">
                <a:solidFill>
                  <a:schemeClr val="tx1">
                    <a:lumMod val="50000"/>
                    <a:lumOff val="50000"/>
                  </a:schemeClr>
                </a:solidFill>
              </a:rPr>
              <a:t>/</a:t>
            </a:r>
            <a:endParaRPr lang="en-KR" sz="1100" dirty="0">
              <a:solidFill>
                <a:schemeClr val="tx1">
                  <a:lumMod val="50000"/>
                  <a:lumOff val="50000"/>
                </a:schemeClr>
              </a:solidFill>
            </a:endParaRPr>
          </a:p>
        </p:txBody>
      </p:sp>
      <p:sp>
        <p:nvSpPr>
          <p:cNvPr id="11" name="Footer Placeholder 9">
            <a:extLst>
              <a:ext uri="{FF2B5EF4-FFF2-40B4-BE49-F238E27FC236}">
                <a16:creationId xmlns:a16="http://schemas.microsoft.com/office/drawing/2014/main" id="{7CC78FE8-B29F-3519-B36F-6CB6B062F7BD}"/>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3555330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CE1DCCAD-A44F-0443-AD2A-F6CBC32D390F}"/>
              </a:ext>
            </a:extLst>
          </p:cNvPr>
          <p:cNvPicPr>
            <a:picLocks noChangeAspect="1"/>
          </p:cNvPicPr>
          <p:nvPr/>
        </p:nvPicPr>
        <p:blipFill rotWithShape="1">
          <a:blip r:embed="rId2"/>
          <a:srcRect l="2071"/>
          <a:stretch/>
        </p:blipFill>
        <p:spPr>
          <a:xfrm>
            <a:off x="787399" y="2529840"/>
            <a:ext cx="4354255" cy="3963033"/>
          </a:xfrm>
          <a:prstGeom prst="rect">
            <a:avLst/>
          </a:prstGeom>
        </p:spPr>
      </p:pic>
      <p:sp>
        <p:nvSpPr>
          <p:cNvPr id="2" name="제목 1">
            <a:extLst>
              <a:ext uri="{FF2B5EF4-FFF2-40B4-BE49-F238E27FC236}">
                <a16:creationId xmlns:a16="http://schemas.microsoft.com/office/drawing/2014/main" id="{1F58E28A-5F52-2B4E-99DC-A2E1330386D8}"/>
              </a:ext>
            </a:extLst>
          </p:cNvPr>
          <p:cNvSpPr>
            <a:spLocks noGrp="1"/>
          </p:cNvSpPr>
          <p:nvPr>
            <p:ph type="title"/>
          </p:nvPr>
        </p:nvSpPr>
        <p:spPr/>
        <p:txBody>
          <a:bodyPr>
            <a:normAutofit/>
          </a:bodyPr>
          <a:lstStyle/>
          <a:p>
            <a:r>
              <a:rPr kumimoji="1" lang="en-US" altLang="ko-KR" dirty="0"/>
              <a:t>Visualize neighborhood enrichment and select the pair</a:t>
            </a:r>
            <a:endParaRPr kumimoji="1" lang="ko-KR" altLang="en-US" dirty="0"/>
          </a:p>
        </p:txBody>
      </p:sp>
      <p:sp>
        <p:nvSpPr>
          <p:cNvPr id="3" name="내용 개체 틀 2">
            <a:extLst>
              <a:ext uri="{FF2B5EF4-FFF2-40B4-BE49-F238E27FC236}">
                <a16:creationId xmlns:a16="http://schemas.microsoft.com/office/drawing/2014/main" id="{8F1921AB-D275-1649-B61A-B21BAE032567}"/>
              </a:ext>
            </a:extLst>
          </p:cNvPr>
          <p:cNvSpPr>
            <a:spLocks noGrp="1"/>
          </p:cNvSpPr>
          <p:nvPr>
            <p:ph idx="1"/>
          </p:nvPr>
        </p:nvSpPr>
        <p:spPr>
          <a:xfrm>
            <a:off x="5173649" y="2631484"/>
            <a:ext cx="6323026" cy="1195343"/>
          </a:xfrm>
        </p:spPr>
        <p:txBody>
          <a:bodyPr>
            <a:normAutofit/>
          </a:bodyPr>
          <a:lstStyle/>
          <a:p>
            <a:r>
              <a:rPr lang="en-US" altLang="ko-KR" sz="2400" dirty="0">
                <a:latin typeface="Arial" panose="020B0604020202020204" pitchFamily="34" charset="0"/>
                <a:cs typeface="Arial" panose="020B0604020202020204" pitchFamily="34" charset="0"/>
              </a:rPr>
              <a:t>Except for diagonal squares, </a:t>
            </a:r>
            <a:br>
              <a:rPr lang="en-US" altLang="ko-KR" sz="2400" dirty="0">
                <a:latin typeface="Arial" panose="020B0604020202020204" pitchFamily="34" charset="0"/>
                <a:cs typeface="Arial" panose="020B0604020202020204" pitchFamily="34" charset="0"/>
              </a:rPr>
            </a:br>
            <a:r>
              <a:rPr lang="en-US" altLang="ko-KR" sz="2400" dirty="0">
                <a:latin typeface="Arial" panose="020B0604020202020204" pitchFamily="34" charset="0"/>
                <a:cs typeface="Arial" panose="020B0604020202020204" pitchFamily="34" charset="0"/>
              </a:rPr>
              <a:t>Oligo – L6b pair has the high</a:t>
            </a:r>
            <a:r>
              <a:rPr lang="en-US" altLang="ko-KR" dirty="0">
                <a:latin typeface="Arial" panose="020B0604020202020204" pitchFamily="34" charset="0"/>
                <a:cs typeface="Arial" panose="020B0604020202020204" pitchFamily="34" charset="0"/>
              </a:rPr>
              <a:t>est</a:t>
            </a:r>
            <a:r>
              <a:rPr lang="en-US" altLang="ko-KR" sz="2400" dirty="0">
                <a:latin typeface="Arial" panose="020B0604020202020204" pitchFamily="34" charset="0"/>
                <a:cs typeface="Arial" panose="020B0604020202020204" pitchFamily="34" charset="0"/>
              </a:rPr>
              <a:t> enrichment. (red boxed)</a:t>
            </a:r>
            <a:endParaRPr lang="ko-KR" altLang="en-US" sz="2400" dirty="0">
              <a:latin typeface="Arial" panose="020B0604020202020204" pitchFamily="34" charset="0"/>
              <a:cs typeface="Arial" panose="020B0604020202020204" pitchFamily="34" charset="0"/>
            </a:endParaRPr>
          </a:p>
        </p:txBody>
      </p:sp>
      <p:sp>
        <p:nvSpPr>
          <p:cNvPr id="4" name="날짜 개체 틀 3">
            <a:extLst>
              <a:ext uri="{FF2B5EF4-FFF2-40B4-BE49-F238E27FC236}">
                <a16:creationId xmlns:a16="http://schemas.microsoft.com/office/drawing/2014/main" id="{760AF30F-7C14-D749-951E-FD12A7E091FD}"/>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CF1C9BFC-A853-DE42-9FA9-B31DAE4CD020}"/>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D6487D05-42CF-1C4F-93AF-5E113B577E94}"/>
              </a:ext>
            </a:extLst>
          </p:cNvPr>
          <p:cNvSpPr>
            <a:spLocks noGrp="1"/>
          </p:cNvSpPr>
          <p:nvPr>
            <p:ph type="sldNum" sz="quarter" idx="12"/>
          </p:nvPr>
        </p:nvSpPr>
        <p:spPr/>
        <p:txBody>
          <a:bodyPr/>
          <a:lstStyle/>
          <a:p>
            <a:fld id="{11828C5E-8CE4-D747-8F0F-AA7D410D5DC1}" type="slidenum">
              <a:rPr lang="en-KR" smtClean="0"/>
              <a:pPr/>
              <a:t>60</a:t>
            </a:fld>
            <a:endParaRPr lang="en-KR" dirty="0"/>
          </a:p>
        </p:txBody>
      </p:sp>
      <p:sp>
        <p:nvSpPr>
          <p:cNvPr id="7" name="TextBox 6">
            <a:extLst>
              <a:ext uri="{FF2B5EF4-FFF2-40B4-BE49-F238E27FC236}">
                <a16:creationId xmlns:a16="http://schemas.microsoft.com/office/drawing/2014/main" id="{9D0F1F0C-EEF2-604B-A880-A2AB66F0520B}"/>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8084211-8CC0-A842-B488-D5E0A3025C8C}"/>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2E963F5-D9A2-584E-9D0F-828730C4B787}"/>
              </a:ext>
            </a:extLst>
          </p:cNvPr>
          <p:cNvSpPr txBox="1"/>
          <p:nvPr/>
        </p:nvSpPr>
        <p:spPr>
          <a:xfrm>
            <a:off x="6216595" y="1238"/>
            <a:ext cx="2323072"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FF34CFF-89E7-B94A-95B2-72CC35F44F69}"/>
              </a:ext>
            </a:extLst>
          </p:cNvPr>
          <p:cNvSpPr txBox="1"/>
          <p:nvPr/>
        </p:nvSpPr>
        <p:spPr>
          <a:xfrm>
            <a:off x="10672031" y="7106"/>
            <a:ext cx="1519968"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1" name="Straight Connector 19">
            <a:extLst>
              <a:ext uri="{FF2B5EF4-FFF2-40B4-BE49-F238E27FC236}">
                <a16:creationId xmlns:a16="http://schemas.microsoft.com/office/drawing/2014/main" id="{98243D49-6FFF-3848-B7C3-59BFACD6DA02}"/>
              </a:ext>
            </a:extLst>
          </p:cNvPr>
          <p:cNvCxnSpPr>
            <a:cxnSpLocks/>
            <a:stCxn id="9" idx="3"/>
            <a:endCxn id="10" idx="1"/>
          </p:cNvCxnSpPr>
          <p:nvPr/>
        </p:nvCxnSpPr>
        <p:spPr>
          <a:xfrm>
            <a:off x="8539667" y="124349"/>
            <a:ext cx="2132364"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7">
            <a:extLst>
              <a:ext uri="{FF2B5EF4-FFF2-40B4-BE49-F238E27FC236}">
                <a16:creationId xmlns:a16="http://schemas.microsoft.com/office/drawing/2014/main" id="{10E64981-DA96-7D4E-A7BE-AC61B6DF18B3}"/>
              </a:ext>
            </a:extLst>
          </p:cNvPr>
          <p:cNvCxnSpPr>
            <a:cxnSpLocks/>
            <a:stCxn id="7" idx="3"/>
            <a:endCxn id="8"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734390AE-A18D-EB40-83FD-16F4B996DE97}"/>
              </a:ext>
            </a:extLst>
          </p:cNvPr>
          <p:cNvCxnSpPr>
            <a:cxnSpLocks/>
            <a:stCxn id="8" idx="3"/>
            <a:endCxn id="9" idx="1"/>
          </p:cNvCxnSpPr>
          <p:nvPr/>
        </p:nvCxnSpPr>
        <p:spPr>
          <a:xfrm>
            <a:off x="4154259" y="123111"/>
            <a:ext cx="2062336"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직사각형 5">
            <a:extLst>
              <a:ext uri="{FF2B5EF4-FFF2-40B4-BE49-F238E27FC236}">
                <a16:creationId xmlns:a16="http://schemas.microsoft.com/office/drawing/2014/main" id="{14087B7F-25BE-004E-B4C5-34C81F311CC9}"/>
              </a:ext>
            </a:extLst>
          </p:cNvPr>
          <p:cNvSpPr/>
          <p:nvPr/>
        </p:nvSpPr>
        <p:spPr>
          <a:xfrm>
            <a:off x="695325" y="1605666"/>
            <a:ext cx="10801350" cy="92417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sq.pl.nhood_enrichment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cluster_key</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17" name="직사각형 16">
            <a:extLst>
              <a:ext uri="{FF2B5EF4-FFF2-40B4-BE49-F238E27FC236}">
                <a16:creationId xmlns:a16="http://schemas.microsoft.com/office/drawing/2014/main" id="{FDDF41A9-856A-AB44-B604-95D055F00E72}"/>
              </a:ext>
            </a:extLst>
          </p:cNvPr>
          <p:cNvSpPr/>
          <p:nvPr/>
        </p:nvSpPr>
        <p:spPr>
          <a:xfrm>
            <a:off x="3573245" y="4440407"/>
            <a:ext cx="253063" cy="2530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C100D0B0-7933-854E-85E4-FCA51DBF5C2D}"/>
              </a:ext>
            </a:extLst>
          </p:cNvPr>
          <p:cNvSpPr/>
          <p:nvPr/>
        </p:nvSpPr>
        <p:spPr>
          <a:xfrm>
            <a:off x="2831490" y="5183287"/>
            <a:ext cx="253063" cy="2530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TextBox 13">
            <a:extLst>
              <a:ext uri="{FF2B5EF4-FFF2-40B4-BE49-F238E27FC236}">
                <a16:creationId xmlns:a16="http://schemas.microsoft.com/office/drawing/2014/main" id="{0AA6A059-CFF7-3C47-B737-A9F4A5E5E513}"/>
              </a:ext>
            </a:extLst>
          </p:cNvPr>
          <p:cNvSpPr txBox="1"/>
          <p:nvPr/>
        </p:nvSpPr>
        <p:spPr>
          <a:xfrm>
            <a:off x="405021" y="5188182"/>
            <a:ext cx="580608" cy="276999"/>
          </a:xfrm>
          <a:prstGeom prst="rect">
            <a:avLst/>
          </a:prstGeom>
          <a:solidFill>
            <a:schemeClr val="bg1"/>
          </a:solidFill>
        </p:spPr>
        <p:txBody>
          <a:bodyPr wrap="square" rtlCol="0">
            <a:spAutoFit/>
          </a:bodyPr>
          <a:lstStyle/>
          <a:p>
            <a:r>
              <a:rPr kumimoji="1" lang="en-US" altLang="ko-KR" sz="1200" b="1" dirty="0"/>
              <a:t>Oligo</a:t>
            </a:r>
            <a:endParaRPr kumimoji="1" lang="ko-KR" altLang="en-US" sz="1200" b="1" dirty="0"/>
          </a:p>
        </p:txBody>
      </p:sp>
      <p:sp>
        <p:nvSpPr>
          <p:cNvPr id="20" name="TextBox 19">
            <a:extLst>
              <a:ext uri="{FF2B5EF4-FFF2-40B4-BE49-F238E27FC236}">
                <a16:creationId xmlns:a16="http://schemas.microsoft.com/office/drawing/2014/main" id="{4C229BFB-0071-FD44-8F3C-59629B7A60C3}"/>
              </a:ext>
            </a:extLst>
          </p:cNvPr>
          <p:cNvSpPr txBox="1"/>
          <p:nvPr/>
        </p:nvSpPr>
        <p:spPr>
          <a:xfrm>
            <a:off x="526849" y="4436308"/>
            <a:ext cx="458780" cy="276999"/>
          </a:xfrm>
          <a:prstGeom prst="rect">
            <a:avLst/>
          </a:prstGeom>
          <a:solidFill>
            <a:schemeClr val="bg1"/>
          </a:solidFill>
        </p:spPr>
        <p:txBody>
          <a:bodyPr wrap="none" rtlCol="0">
            <a:spAutoFit/>
          </a:bodyPr>
          <a:lstStyle/>
          <a:p>
            <a:r>
              <a:rPr kumimoji="1" lang="en-US" altLang="ko-KR" sz="1200" b="1" dirty="0"/>
              <a:t>L6b</a:t>
            </a:r>
            <a:endParaRPr kumimoji="1" lang="ko-KR" altLang="en-US" sz="1200" b="1" dirty="0"/>
          </a:p>
        </p:txBody>
      </p:sp>
    </p:spTree>
    <p:extLst>
      <p:ext uri="{BB962C8B-B14F-4D97-AF65-F5344CB8AC3E}">
        <p14:creationId xmlns:p14="http://schemas.microsoft.com/office/powerpoint/2010/main" val="1625114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2E403709-50D1-124A-9D54-B43BFE9234EB}"/>
              </a:ext>
            </a:extLst>
          </p:cNvPr>
          <p:cNvPicPr>
            <a:picLocks noChangeAspect="1"/>
          </p:cNvPicPr>
          <p:nvPr/>
        </p:nvPicPr>
        <p:blipFill rotWithShape="1">
          <a:blip r:embed="rId2"/>
          <a:srcRect l="10175" r="7542"/>
          <a:stretch/>
        </p:blipFill>
        <p:spPr>
          <a:xfrm>
            <a:off x="6040681" y="3192668"/>
            <a:ext cx="1671811" cy="937834"/>
          </a:xfrm>
          <a:prstGeom prst="rect">
            <a:avLst/>
          </a:prstGeom>
        </p:spPr>
      </p:pic>
      <p:sp>
        <p:nvSpPr>
          <p:cNvPr id="2" name="제목 1">
            <a:extLst>
              <a:ext uri="{FF2B5EF4-FFF2-40B4-BE49-F238E27FC236}">
                <a16:creationId xmlns:a16="http://schemas.microsoft.com/office/drawing/2014/main" id="{EAAB16F6-801D-634E-BCFB-1C0DFCD0AA14}"/>
              </a:ext>
            </a:extLst>
          </p:cNvPr>
          <p:cNvSpPr>
            <a:spLocks noGrp="1"/>
          </p:cNvSpPr>
          <p:nvPr>
            <p:ph type="title"/>
          </p:nvPr>
        </p:nvSpPr>
        <p:spPr/>
        <p:txBody>
          <a:bodyPr/>
          <a:lstStyle/>
          <a:p>
            <a:r>
              <a:rPr kumimoji="1" lang="en-US" altLang="ko-KR" dirty="0"/>
              <a:t>Calculate co-occurrence probability</a:t>
            </a:r>
            <a:endParaRPr kumimoji="1" lang="ko-KR" altLang="en-US" dirty="0"/>
          </a:p>
        </p:txBody>
      </p:sp>
      <p:sp>
        <p:nvSpPr>
          <p:cNvPr id="3" name="내용 개체 틀 2">
            <a:extLst>
              <a:ext uri="{FF2B5EF4-FFF2-40B4-BE49-F238E27FC236}">
                <a16:creationId xmlns:a16="http://schemas.microsoft.com/office/drawing/2014/main" id="{0D3775CC-4388-E54A-B5CC-52994430E776}"/>
              </a:ext>
            </a:extLst>
          </p:cNvPr>
          <p:cNvSpPr>
            <a:spLocks noGrp="1"/>
          </p:cNvSpPr>
          <p:nvPr>
            <p:ph idx="1"/>
          </p:nvPr>
        </p:nvSpPr>
        <p:spPr>
          <a:xfrm>
            <a:off x="410817" y="2615367"/>
            <a:ext cx="11198085" cy="3867034"/>
          </a:xfrm>
        </p:spPr>
        <p:txBody>
          <a:bodyPr>
            <a:normAutofit/>
          </a:bodyPr>
          <a:lstStyle/>
          <a:p>
            <a:r>
              <a:rPr lang="en-US" altLang="ko-KR" sz="2400" b="0" i="0" dirty="0">
                <a:effectLst/>
                <a:latin typeface="Arial" panose="020B0604020202020204" pitchFamily="34" charset="0"/>
                <a:cs typeface="Arial" panose="020B0604020202020204" pitchFamily="34" charset="0"/>
              </a:rPr>
              <a:t>Co-occurrence also shows the closeness of two different clusters but </a:t>
            </a:r>
            <a:r>
              <a:rPr lang="en-US" altLang="ko-KR" sz="2400" b="1" i="0" dirty="0">
                <a:effectLst/>
                <a:latin typeface="Arial" panose="020B0604020202020204" pitchFamily="34" charset="0"/>
                <a:cs typeface="Arial" panose="020B0604020202020204" pitchFamily="34" charset="0"/>
              </a:rPr>
              <a:t>without involving spatial graph</a:t>
            </a:r>
            <a:r>
              <a:rPr lang="en-US" altLang="ko-KR" sz="2400" b="0" i="0" dirty="0">
                <a:effectLst/>
                <a:latin typeface="Arial" panose="020B0604020202020204" pitchFamily="34" charset="0"/>
                <a:cs typeface="Arial" panose="020B0604020202020204" pitchFamily="34" charset="0"/>
              </a:rPr>
              <a:t>. It is operated on the original spatial coordinates.</a:t>
            </a:r>
            <a:br>
              <a:rPr lang="en-US" altLang="ko-KR" sz="2400" b="0" i="0" dirty="0">
                <a:effectLst/>
                <a:latin typeface="Arial" panose="020B0604020202020204" pitchFamily="34" charset="0"/>
                <a:cs typeface="Arial" panose="020B0604020202020204" pitchFamily="34" charset="0"/>
              </a:rPr>
            </a:br>
            <a:r>
              <a:rPr lang="en-US" altLang="ko-KR" sz="2400" b="0" i="0" dirty="0">
                <a:effectLst/>
                <a:latin typeface="Arial" panose="020B0604020202020204" pitchFamily="34" charset="0"/>
                <a:cs typeface="Arial" panose="020B0604020202020204" pitchFamily="34" charset="0"/>
              </a:rPr>
              <a:t>The co-occurrence score is defined as:</a:t>
            </a:r>
            <a:br>
              <a:rPr lang="en-US" altLang="ko-KR" sz="2400" b="0" i="0" dirty="0">
                <a:effectLst/>
                <a:latin typeface="Arial" panose="020B0604020202020204" pitchFamily="34" charset="0"/>
                <a:cs typeface="Arial" panose="020B0604020202020204" pitchFamily="34" charset="0"/>
              </a:rPr>
            </a:br>
            <a:br>
              <a:rPr lang="en-US" altLang="ko-KR" sz="2400" b="0" i="0" dirty="0">
                <a:effectLst/>
                <a:latin typeface="Arial" panose="020B0604020202020204" pitchFamily="34" charset="0"/>
                <a:cs typeface="Arial" panose="020B0604020202020204" pitchFamily="34" charset="0"/>
              </a:rPr>
            </a:br>
            <a:br>
              <a:rPr lang="en-US" altLang="ko-KR" sz="2400" b="0" i="0" dirty="0">
                <a:effectLst/>
                <a:latin typeface="Arial" panose="020B0604020202020204" pitchFamily="34" charset="0"/>
                <a:cs typeface="Arial" panose="020B0604020202020204" pitchFamily="34" charset="0"/>
              </a:rPr>
            </a:br>
            <a:r>
              <a:rPr lang="en-US" altLang="ko-KR" sz="1800" b="0" i="0" dirty="0">
                <a:effectLst/>
                <a:latin typeface="Arial" panose="020B0604020202020204" pitchFamily="34" charset="0"/>
                <a:cs typeface="Arial" panose="020B0604020202020204" pitchFamily="34" charset="0"/>
              </a:rPr>
              <a:t>p(</a:t>
            </a:r>
            <a:r>
              <a:rPr lang="en-US" altLang="ko-KR" sz="1800" b="0" i="0" dirty="0" err="1">
                <a:effectLst/>
                <a:latin typeface="Arial" panose="020B0604020202020204" pitchFamily="34" charset="0"/>
                <a:cs typeface="Arial" panose="020B0604020202020204" pitchFamily="34" charset="0"/>
              </a:rPr>
              <a:t>exp|cond</a:t>
            </a:r>
            <a:r>
              <a:rPr lang="en-US" altLang="ko-KR" sz="1800" b="0" i="0" dirty="0">
                <a:effectLst/>
                <a:latin typeface="Arial" panose="020B0604020202020204" pitchFamily="34" charset="0"/>
                <a:cs typeface="Arial" panose="020B0604020202020204" pitchFamily="34" charset="0"/>
              </a:rPr>
              <a:t>): conditional probability of observing a cluster exp conditioned on the presence of a cluster cond.</a:t>
            </a:r>
            <a:br>
              <a:rPr lang="en-US" altLang="ko-KR" sz="1800" b="0" i="0" dirty="0">
                <a:effectLst/>
                <a:latin typeface="Arial" panose="020B0604020202020204" pitchFamily="34" charset="0"/>
                <a:cs typeface="Arial" panose="020B0604020202020204" pitchFamily="34" charset="0"/>
              </a:rPr>
            </a:br>
            <a:r>
              <a:rPr lang="en-US" altLang="ko-KR" sz="1800" b="0" i="0" dirty="0">
                <a:effectLst/>
                <a:latin typeface="Arial" panose="020B0604020202020204" pitchFamily="34" charset="0"/>
                <a:cs typeface="Arial" panose="020B0604020202020204" pitchFamily="34" charset="0"/>
              </a:rPr>
              <a:t>p(exp): probability of observing exp in the radius size of interest.</a:t>
            </a:r>
            <a:endParaRPr lang="ko-KR" altLang="en-US" sz="1800" dirty="0">
              <a:latin typeface="Arial" panose="020B0604020202020204" pitchFamily="34" charset="0"/>
              <a:cs typeface="Arial" panose="020B0604020202020204" pitchFamily="34" charset="0"/>
            </a:endParaRPr>
          </a:p>
          <a:p>
            <a:pPr marL="0" indent="0">
              <a:buNone/>
            </a:pPr>
            <a:endParaRPr lang="en-US" altLang="ko-KR" sz="2400" b="0" i="0" dirty="0">
              <a:effectLst/>
              <a:latin typeface="Arial" panose="020B0604020202020204" pitchFamily="34" charset="0"/>
              <a:cs typeface="Arial" panose="020B0604020202020204" pitchFamily="34" charset="0"/>
            </a:endParaRPr>
          </a:p>
          <a:p>
            <a:r>
              <a:rPr lang="en-US" altLang="ko-KR" sz="2400" b="0" i="0" dirty="0">
                <a:effectLst/>
                <a:latin typeface="Arial" panose="020B0604020202020204" pitchFamily="34" charset="0"/>
                <a:cs typeface="Arial" panose="020B0604020202020204" pitchFamily="34" charset="0"/>
              </a:rPr>
              <a:t>The score is computed across increasing radii size around each spots in the tissue.</a:t>
            </a:r>
            <a:endParaRPr lang="en-US" altLang="ko-KR" sz="2400" dirty="0">
              <a:latin typeface="Arial" panose="020B0604020202020204" pitchFamily="34" charset="0"/>
              <a:cs typeface="Arial" panose="020B0604020202020204" pitchFamily="34" charset="0"/>
            </a:endParaRPr>
          </a:p>
        </p:txBody>
      </p:sp>
      <p:sp>
        <p:nvSpPr>
          <p:cNvPr id="4" name="날짜 개체 틀 3">
            <a:extLst>
              <a:ext uri="{FF2B5EF4-FFF2-40B4-BE49-F238E27FC236}">
                <a16:creationId xmlns:a16="http://schemas.microsoft.com/office/drawing/2014/main" id="{EE577D80-A840-3647-B81A-5511F61DBBF5}"/>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C56BCF5C-C589-B240-BB9B-AA87FC949B30}"/>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A615B67E-8565-2142-B2D5-3704F4C7ACC9}"/>
              </a:ext>
            </a:extLst>
          </p:cNvPr>
          <p:cNvSpPr>
            <a:spLocks noGrp="1"/>
          </p:cNvSpPr>
          <p:nvPr>
            <p:ph type="sldNum" sz="quarter" idx="12"/>
          </p:nvPr>
        </p:nvSpPr>
        <p:spPr/>
        <p:txBody>
          <a:bodyPr/>
          <a:lstStyle/>
          <a:p>
            <a:fld id="{11828C5E-8CE4-D747-8F0F-AA7D410D5DC1}" type="slidenum">
              <a:rPr lang="en-KR" smtClean="0"/>
              <a:pPr/>
              <a:t>61</a:t>
            </a:fld>
            <a:endParaRPr lang="en-KR" dirty="0"/>
          </a:p>
        </p:txBody>
      </p:sp>
      <p:sp>
        <p:nvSpPr>
          <p:cNvPr id="7" name="TextBox 6">
            <a:extLst>
              <a:ext uri="{FF2B5EF4-FFF2-40B4-BE49-F238E27FC236}">
                <a16:creationId xmlns:a16="http://schemas.microsoft.com/office/drawing/2014/main" id="{EC8633B4-E831-1D4F-B805-B74B1F2A6D83}"/>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2D46AAB-2FBD-C846-A6CD-621189346936}"/>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A09EC75-7672-894C-9EE2-CBA05F8A8095}"/>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D1A79E3-5981-0246-BEE8-027709652C73}"/>
              </a:ext>
            </a:extLst>
          </p:cNvPr>
          <p:cNvSpPr txBox="1"/>
          <p:nvPr/>
        </p:nvSpPr>
        <p:spPr>
          <a:xfrm>
            <a:off x="10567837" y="7106"/>
            <a:ext cx="162416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2" name="Straight Connector 17">
            <a:extLst>
              <a:ext uri="{FF2B5EF4-FFF2-40B4-BE49-F238E27FC236}">
                <a16:creationId xmlns:a16="http://schemas.microsoft.com/office/drawing/2014/main" id="{B171B094-DC89-1444-9413-34B8AFBCF872}"/>
              </a:ext>
            </a:extLst>
          </p:cNvPr>
          <p:cNvCxnSpPr>
            <a:cxnSpLocks/>
            <a:stCxn id="7" idx="3"/>
            <a:endCxn id="8"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D951E678-4A69-9F4C-A068-E79D13929BF3}"/>
              </a:ext>
            </a:extLst>
          </p:cNvPr>
          <p:cNvCxnSpPr>
            <a:cxnSpLocks/>
            <a:stCxn id="8" idx="3"/>
            <a:endCxn id="9" idx="1"/>
          </p:cNvCxnSpPr>
          <p:nvPr/>
        </p:nvCxnSpPr>
        <p:spPr>
          <a:xfrm>
            <a:off x="4154259" y="123111"/>
            <a:ext cx="2062336"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7">
            <a:extLst>
              <a:ext uri="{FF2B5EF4-FFF2-40B4-BE49-F238E27FC236}">
                <a16:creationId xmlns:a16="http://schemas.microsoft.com/office/drawing/2014/main" id="{3533511C-AF89-B546-92C3-97A78912C1BB}"/>
              </a:ext>
            </a:extLst>
          </p:cNvPr>
          <p:cNvCxnSpPr>
            <a:cxnSpLocks/>
            <a:stCxn id="9" idx="3"/>
            <a:endCxn id="10" idx="1"/>
          </p:cNvCxnSpPr>
          <p:nvPr/>
        </p:nvCxnSpPr>
        <p:spPr>
          <a:xfrm>
            <a:off x="8364940" y="124349"/>
            <a:ext cx="2202897"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직사각형 5">
            <a:extLst>
              <a:ext uri="{FF2B5EF4-FFF2-40B4-BE49-F238E27FC236}">
                <a16:creationId xmlns:a16="http://schemas.microsoft.com/office/drawing/2014/main" id="{CFAA54D9-AF42-C844-A925-3D491ECA8F46}"/>
              </a:ext>
            </a:extLst>
          </p:cNvPr>
          <p:cNvSpPr/>
          <p:nvPr/>
        </p:nvSpPr>
        <p:spPr>
          <a:xfrm>
            <a:off x="695325" y="1605666"/>
            <a:ext cx="10801350" cy="92417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sq.gr.co_occurrence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cluster_key</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99418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07369E-3320-4247-B0D1-906B0B376EE6}"/>
              </a:ext>
            </a:extLst>
          </p:cNvPr>
          <p:cNvSpPr>
            <a:spLocks noGrp="1"/>
          </p:cNvSpPr>
          <p:nvPr>
            <p:ph type="title"/>
          </p:nvPr>
        </p:nvSpPr>
        <p:spPr>
          <a:xfrm>
            <a:off x="410817" y="256980"/>
            <a:ext cx="11198085" cy="903803"/>
          </a:xfrm>
        </p:spPr>
        <p:txBody>
          <a:bodyPr>
            <a:normAutofit fontScale="90000"/>
          </a:bodyPr>
          <a:lstStyle/>
          <a:p>
            <a:r>
              <a:rPr kumimoji="1" lang="en-US" altLang="ko-KR" dirty="0"/>
              <a:t>Visualizing co-occurrence of other cell types with oligodendrocytes</a:t>
            </a:r>
            <a:endParaRPr kumimoji="1" lang="ko-KR" altLang="en-US" dirty="0"/>
          </a:p>
        </p:txBody>
      </p:sp>
      <p:sp>
        <p:nvSpPr>
          <p:cNvPr id="3" name="내용 개체 틀 2">
            <a:extLst>
              <a:ext uri="{FF2B5EF4-FFF2-40B4-BE49-F238E27FC236}">
                <a16:creationId xmlns:a16="http://schemas.microsoft.com/office/drawing/2014/main" id="{00988712-A35E-BC44-9181-6C324C46BF9C}"/>
              </a:ext>
            </a:extLst>
          </p:cNvPr>
          <p:cNvSpPr>
            <a:spLocks noGrp="1"/>
          </p:cNvSpPr>
          <p:nvPr>
            <p:ph idx="1"/>
          </p:nvPr>
        </p:nvSpPr>
        <p:spPr>
          <a:xfrm>
            <a:off x="6755232" y="3363350"/>
            <a:ext cx="4933184" cy="1486472"/>
          </a:xfrm>
        </p:spPr>
        <p:txBody>
          <a:bodyPr>
            <a:normAutofit/>
          </a:bodyPr>
          <a:lstStyle/>
          <a:p>
            <a:r>
              <a:rPr lang="en-US" altLang="ko-KR" sz="2400" dirty="0">
                <a:cs typeface="Arial" panose="020B0604020202020204" pitchFamily="34" charset="0"/>
              </a:rPr>
              <a:t>Oligodendrocytes show high </a:t>
            </a:r>
            <a:br>
              <a:rPr lang="en-US" altLang="ko-KR" sz="2400" dirty="0">
                <a:cs typeface="Arial" panose="020B0604020202020204" pitchFamily="34" charset="0"/>
              </a:rPr>
            </a:br>
            <a:r>
              <a:rPr lang="en-US" altLang="ko-KR" sz="2400" dirty="0">
                <a:cs typeface="Arial" panose="020B0604020202020204" pitchFamily="34" charset="0"/>
              </a:rPr>
              <a:t>co-occurrence with L6b. This is consistent with the neighborhood enrichment result.</a:t>
            </a:r>
            <a:endParaRPr kumimoji="1" lang="ko-KR" altLang="en-US" dirty="0"/>
          </a:p>
        </p:txBody>
      </p:sp>
      <p:sp>
        <p:nvSpPr>
          <p:cNvPr id="4" name="날짜 개체 틀 3">
            <a:extLst>
              <a:ext uri="{FF2B5EF4-FFF2-40B4-BE49-F238E27FC236}">
                <a16:creationId xmlns:a16="http://schemas.microsoft.com/office/drawing/2014/main" id="{C3E0BC71-F683-5445-AC7D-D19BBEDA700D}"/>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493DDC1-D887-5C4A-A708-A9EE34F8A96B}"/>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슬라이드 번호 개체 틀 5">
            <a:extLst>
              <a:ext uri="{FF2B5EF4-FFF2-40B4-BE49-F238E27FC236}">
                <a16:creationId xmlns:a16="http://schemas.microsoft.com/office/drawing/2014/main" id="{52B81F45-960D-3A4C-9D3C-A56C901564B1}"/>
              </a:ext>
            </a:extLst>
          </p:cNvPr>
          <p:cNvSpPr>
            <a:spLocks noGrp="1"/>
          </p:cNvSpPr>
          <p:nvPr>
            <p:ph type="sldNum" sz="quarter" idx="12"/>
          </p:nvPr>
        </p:nvSpPr>
        <p:spPr/>
        <p:txBody>
          <a:bodyPr/>
          <a:lstStyle/>
          <a:p>
            <a:fld id="{11828C5E-8CE4-D747-8F0F-AA7D410D5DC1}" type="slidenum">
              <a:rPr lang="en-KR" smtClean="0"/>
              <a:pPr/>
              <a:t>62</a:t>
            </a:fld>
            <a:endParaRPr lang="en-KR" dirty="0"/>
          </a:p>
        </p:txBody>
      </p:sp>
      <p:sp>
        <p:nvSpPr>
          <p:cNvPr id="7" name="TextBox 6">
            <a:extLst>
              <a:ext uri="{FF2B5EF4-FFF2-40B4-BE49-F238E27FC236}">
                <a16:creationId xmlns:a16="http://schemas.microsoft.com/office/drawing/2014/main" id="{FD901B68-D2A5-F142-809B-E1234F79020D}"/>
              </a:ext>
            </a:extLst>
          </p:cNvPr>
          <p:cNvSpPr txBox="1"/>
          <p:nvPr/>
        </p:nvSpPr>
        <p:spPr>
          <a:xfrm>
            <a:off x="0" y="7106"/>
            <a:ext cx="101341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Install </a:t>
            </a:r>
            <a:r>
              <a:rPr lang="en-US" sz="1000" dirty="0" err="1">
                <a:solidFill>
                  <a:schemeClr val="accent1">
                    <a:lumMod val="60000"/>
                    <a:lumOff val="40000"/>
                  </a:schemeClr>
                </a:solidFill>
                <a:latin typeface="Arial" panose="020B0604020202020204" pitchFamily="34" charset="0"/>
                <a:cs typeface="Arial" panose="020B0604020202020204" pitchFamily="34" charset="0"/>
              </a:rPr>
              <a:t>Squidpy</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68F7481-722D-064A-AB28-08FF58AE1F7C}"/>
              </a:ext>
            </a:extLst>
          </p:cNvPr>
          <p:cNvSpPr txBox="1"/>
          <p:nvPr/>
        </p:nvSpPr>
        <p:spPr>
          <a:xfrm>
            <a:off x="2893978" y="0"/>
            <a:ext cx="126028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Convert / load data</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69FB78A-9C58-2440-B46C-131DD62D8E5C}"/>
              </a:ext>
            </a:extLst>
          </p:cNvPr>
          <p:cNvSpPr txBox="1"/>
          <p:nvPr/>
        </p:nvSpPr>
        <p:spPr>
          <a:xfrm>
            <a:off x="6216595" y="1238"/>
            <a:ext cx="214834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Neighborhood enrichment analysis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A7B1421-EC71-C841-BE03-045ED3C2DE52}"/>
              </a:ext>
            </a:extLst>
          </p:cNvPr>
          <p:cNvSpPr txBox="1"/>
          <p:nvPr/>
        </p:nvSpPr>
        <p:spPr>
          <a:xfrm>
            <a:off x="10567837" y="7106"/>
            <a:ext cx="162416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Co-occurrence analysis</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1" name="Straight Connector 17">
            <a:extLst>
              <a:ext uri="{FF2B5EF4-FFF2-40B4-BE49-F238E27FC236}">
                <a16:creationId xmlns:a16="http://schemas.microsoft.com/office/drawing/2014/main" id="{6FCAD20E-2B7B-4644-A805-6B99BA77DD3A}"/>
              </a:ext>
            </a:extLst>
          </p:cNvPr>
          <p:cNvCxnSpPr>
            <a:cxnSpLocks/>
            <a:stCxn id="7" idx="3"/>
            <a:endCxn id="8" idx="1"/>
          </p:cNvCxnSpPr>
          <p:nvPr/>
        </p:nvCxnSpPr>
        <p:spPr>
          <a:xfrm flipV="1">
            <a:off x="1013419" y="123111"/>
            <a:ext cx="1880559" cy="7106"/>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7">
            <a:extLst>
              <a:ext uri="{FF2B5EF4-FFF2-40B4-BE49-F238E27FC236}">
                <a16:creationId xmlns:a16="http://schemas.microsoft.com/office/drawing/2014/main" id="{528AC266-A25A-C343-B2E2-F27F88CFDF5B}"/>
              </a:ext>
            </a:extLst>
          </p:cNvPr>
          <p:cNvCxnSpPr>
            <a:cxnSpLocks/>
            <a:stCxn id="8" idx="3"/>
            <a:endCxn id="9" idx="1"/>
          </p:cNvCxnSpPr>
          <p:nvPr/>
        </p:nvCxnSpPr>
        <p:spPr>
          <a:xfrm>
            <a:off x="4154259" y="123111"/>
            <a:ext cx="2062336" cy="123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7">
            <a:extLst>
              <a:ext uri="{FF2B5EF4-FFF2-40B4-BE49-F238E27FC236}">
                <a16:creationId xmlns:a16="http://schemas.microsoft.com/office/drawing/2014/main" id="{E38633A7-918A-CD49-9C6C-C592985253A4}"/>
              </a:ext>
            </a:extLst>
          </p:cNvPr>
          <p:cNvCxnSpPr>
            <a:cxnSpLocks/>
            <a:stCxn id="9" idx="3"/>
            <a:endCxn id="10" idx="1"/>
          </p:cNvCxnSpPr>
          <p:nvPr/>
        </p:nvCxnSpPr>
        <p:spPr>
          <a:xfrm>
            <a:off x="8364940" y="124349"/>
            <a:ext cx="2202897" cy="5868"/>
          </a:xfrm>
          <a:prstGeom prst="line">
            <a:avLst/>
          </a:prstGeom>
          <a:ln w="38100">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직사각형 5">
            <a:extLst>
              <a:ext uri="{FF2B5EF4-FFF2-40B4-BE49-F238E27FC236}">
                <a16:creationId xmlns:a16="http://schemas.microsoft.com/office/drawing/2014/main" id="{57B08BF9-3857-FA41-BB4F-4024C22B9FD6}"/>
              </a:ext>
            </a:extLst>
          </p:cNvPr>
          <p:cNvSpPr/>
          <p:nvPr/>
        </p:nvSpPr>
        <p:spPr>
          <a:xfrm>
            <a:off x="695325" y="1605665"/>
            <a:ext cx="10801350" cy="1312803"/>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300" dirty="0">
                <a:solidFill>
                  <a:schemeClr val="tx1"/>
                </a:solidFill>
                <a:latin typeface="Arial" panose="020B0604020202020204" pitchFamily="34" charset="0"/>
                <a:cs typeface="Arial" panose="020B0604020202020204" pitchFamily="34" charset="0"/>
              </a:rPr>
              <a:t># Set </a:t>
            </a:r>
            <a:r>
              <a:rPr lang="en-US" altLang="ko-KR" sz="1300" dirty="0" err="1">
                <a:solidFill>
                  <a:schemeClr val="tx1"/>
                </a:solidFill>
                <a:latin typeface="Arial" panose="020B0604020202020204" pitchFamily="34" charset="0"/>
                <a:cs typeface="Arial" panose="020B0604020202020204" pitchFamily="34" charset="0"/>
              </a:rPr>
              <a:t>cond</a:t>
            </a:r>
            <a:r>
              <a:rPr lang="en-US" altLang="ko-KR" sz="1300" dirty="0">
                <a:solidFill>
                  <a:schemeClr val="tx1"/>
                </a:solidFill>
                <a:latin typeface="Arial" panose="020B0604020202020204" pitchFamily="34" charset="0"/>
                <a:cs typeface="Arial" panose="020B0604020202020204" pitchFamily="34" charset="0"/>
              </a:rPr>
              <a:t> as Oligo by param ‘clusters’ </a:t>
            </a:r>
          </a:p>
          <a:p>
            <a:r>
              <a:rPr lang="en-US" altLang="ko-KR" sz="1500" dirty="0" err="1">
                <a:solidFill>
                  <a:schemeClr val="tx1"/>
                </a:solidFill>
                <a:latin typeface="Courier New" panose="02070309020205020404" pitchFamily="49" charset="0"/>
                <a:cs typeface="Courier New" panose="02070309020205020404" pitchFamily="49" charset="0"/>
              </a:rPr>
              <a:t>sq.pl.co_occurrence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cluster_key</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b="1" dirty="0">
                <a:solidFill>
                  <a:schemeClr val="tx1"/>
                </a:solidFill>
                <a:latin typeface="Courier New" panose="02070309020205020404" pitchFamily="49" charset="0"/>
                <a:cs typeface="Courier New" panose="02070309020205020404" pitchFamily="49" charset="0"/>
              </a:rPr>
              <a:t>clusters</a:t>
            </a:r>
            <a:r>
              <a:rPr lang="ko-KR" altLang="en-US" sz="1500" b="1" dirty="0">
                <a:solidFill>
                  <a:schemeClr val="tx1"/>
                </a:solidFill>
                <a:latin typeface="Courier New" panose="02070309020205020404" pitchFamily="49" charset="0"/>
                <a:cs typeface="Courier New" panose="02070309020205020404" pitchFamily="49" charset="0"/>
              </a:rPr>
              <a:t> </a:t>
            </a:r>
            <a:r>
              <a:rPr lang="en-US" altLang="ko-KR" sz="1500" b="1" dirty="0">
                <a:solidFill>
                  <a:schemeClr val="tx1"/>
                </a:solidFill>
                <a:latin typeface="Courier New" panose="02070309020205020404" pitchFamily="49" charset="0"/>
                <a:cs typeface="Courier New" panose="02070309020205020404" pitchFamily="49" charset="0"/>
              </a:rPr>
              <a:t>=</a:t>
            </a:r>
            <a:r>
              <a:rPr lang="ko-KR" altLang="en-US" sz="1500" b="1"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b="1" dirty="0">
                <a:solidFill>
                  <a:schemeClr val="tx1"/>
                </a:solidFill>
                <a:latin typeface="Courier New" panose="02070309020205020404" pitchFamily="49" charset="0"/>
                <a:cs typeface="Courier New" panose="02070309020205020404" pitchFamily="49" charset="0"/>
              </a:rPr>
              <a:t>Oligo</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figsize</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(8*1.2, 4*1.2))</a:t>
            </a:r>
          </a:p>
        </p:txBody>
      </p:sp>
      <p:pic>
        <p:nvPicPr>
          <p:cNvPr id="20" name="그림 19">
            <a:extLst>
              <a:ext uri="{FF2B5EF4-FFF2-40B4-BE49-F238E27FC236}">
                <a16:creationId xmlns:a16="http://schemas.microsoft.com/office/drawing/2014/main" id="{DCD8B28E-A162-6447-8A05-2E4EF0B70058}"/>
              </a:ext>
            </a:extLst>
          </p:cNvPr>
          <p:cNvPicPr>
            <a:picLocks noChangeAspect="1"/>
          </p:cNvPicPr>
          <p:nvPr/>
        </p:nvPicPr>
        <p:blipFill>
          <a:blip r:embed="rId2"/>
          <a:stretch>
            <a:fillRect/>
          </a:stretch>
        </p:blipFill>
        <p:spPr>
          <a:xfrm>
            <a:off x="695325" y="3170234"/>
            <a:ext cx="6059907" cy="3005636"/>
          </a:xfrm>
          <a:prstGeom prst="rect">
            <a:avLst/>
          </a:prstGeom>
        </p:spPr>
      </p:pic>
      <p:sp>
        <p:nvSpPr>
          <p:cNvPr id="21" name="직사각형 20">
            <a:extLst>
              <a:ext uri="{FF2B5EF4-FFF2-40B4-BE49-F238E27FC236}">
                <a16:creationId xmlns:a16="http://schemas.microsoft.com/office/drawing/2014/main" id="{793E4684-94E2-484C-8E51-96E6810057D4}"/>
              </a:ext>
            </a:extLst>
          </p:cNvPr>
          <p:cNvSpPr/>
          <p:nvPr/>
        </p:nvSpPr>
        <p:spPr>
          <a:xfrm>
            <a:off x="6096000" y="4572000"/>
            <a:ext cx="500009" cy="16438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24" name="직선 화살표 연결선 23">
            <a:extLst>
              <a:ext uri="{FF2B5EF4-FFF2-40B4-BE49-F238E27FC236}">
                <a16:creationId xmlns:a16="http://schemas.microsoft.com/office/drawing/2014/main" id="{D9D24CA9-2AA1-F143-9685-9302BC6D8256}"/>
              </a:ext>
            </a:extLst>
          </p:cNvPr>
          <p:cNvCxnSpPr>
            <a:cxnSpLocks/>
            <a:stCxn id="25" idx="1"/>
          </p:cNvCxnSpPr>
          <p:nvPr/>
        </p:nvCxnSpPr>
        <p:spPr>
          <a:xfrm flipH="1">
            <a:off x="1345914" y="3688328"/>
            <a:ext cx="267292" cy="143933"/>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0F0AB9C0-2161-C147-BF02-DC4F36761DB8}"/>
              </a:ext>
            </a:extLst>
          </p:cNvPr>
          <p:cNvSpPr txBox="1"/>
          <p:nvPr/>
        </p:nvSpPr>
        <p:spPr>
          <a:xfrm>
            <a:off x="1613206" y="3549828"/>
            <a:ext cx="458780" cy="276999"/>
          </a:xfrm>
          <a:prstGeom prst="rect">
            <a:avLst/>
          </a:prstGeom>
          <a:noFill/>
        </p:spPr>
        <p:txBody>
          <a:bodyPr wrap="none" rtlCol="0">
            <a:spAutoFit/>
          </a:bodyPr>
          <a:lstStyle/>
          <a:p>
            <a:r>
              <a:rPr kumimoji="1" lang="en-US" altLang="ko-KR" sz="1200" b="1" dirty="0"/>
              <a:t>L6b</a:t>
            </a:r>
            <a:endParaRPr kumimoji="1" lang="ko-KR" altLang="en-US" sz="1200" b="1" dirty="0"/>
          </a:p>
        </p:txBody>
      </p:sp>
    </p:spTree>
    <p:extLst>
      <p:ext uri="{BB962C8B-B14F-4D97-AF65-F5344CB8AC3E}">
        <p14:creationId xmlns:p14="http://schemas.microsoft.com/office/powerpoint/2010/main" val="3747715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US" altLang="ko-KR" dirty="0"/>
              <a:t>7</a:t>
            </a:r>
            <a:endParaRPr lang="en-KR" dirty="0"/>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63</a:t>
            </a:fld>
            <a:endParaRPr lang="en-KR" dirty="0"/>
          </a:p>
        </p:txBody>
      </p:sp>
      <p:sp>
        <p:nvSpPr>
          <p:cNvPr id="2" name="Title 6">
            <a:extLst>
              <a:ext uri="{FF2B5EF4-FFF2-40B4-BE49-F238E27FC236}">
                <a16:creationId xmlns:a16="http://schemas.microsoft.com/office/drawing/2014/main" id="{35AC26D8-866C-D76A-846F-BA07D03CD816}"/>
              </a:ext>
            </a:extLst>
          </p:cNvPr>
          <p:cNvSpPr txBox="1">
            <a:spLocks/>
          </p:cNvSpPr>
          <p:nvPr/>
        </p:nvSpPr>
        <p:spPr>
          <a:xfrm>
            <a:off x="831850" y="3429000"/>
            <a:ext cx="10515600" cy="145999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Cell-cell interaction analysis </a:t>
            </a:r>
          </a:p>
          <a:p>
            <a:r>
              <a:rPr lang="en-US" dirty="0"/>
              <a:t>- </a:t>
            </a:r>
            <a:r>
              <a:rPr lang="en-US" dirty="0" err="1"/>
              <a:t>CellChat</a:t>
            </a:r>
            <a:endParaRPr lang="en-KR" dirty="0"/>
          </a:p>
        </p:txBody>
      </p:sp>
    </p:spTree>
    <p:extLst>
      <p:ext uri="{BB962C8B-B14F-4D97-AF65-F5344CB8AC3E}">
        <p14:creationId xmlns:p14="http://schemas.microsoft.com/office/powerpoint/2010/main" val="2105213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F6ED-9543-2256-DF65-F84575E565F5}"/>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dk1"/>
          </a:fontRef>
        </p:style>
        <p:txBody>
          <a:bodyPr>
            <a:normAutofit/>
          </a:bodyPr>
          <a:lstStyle/>
          <a:p>
            <a:r>
              <a:rPr lang="en-KR" altLang="ko-Kore-KR"/>
              <a:t>What is </a:t>
            </a:r>
            <a:r>
              <a:rPr lang="en-US" altLang="ko-Kore-KR" dirty="0" err="1"/>
              <a:t>CellChat</a:t>
            </a:r>
            <a:r>
              <a:rPr lang="en-US" altLang="ko-Kore-KR" dirty="0"/>
              <a:t>?</a:t>
            </a:r>
            <a:endParaRPr lang="ko-KR" altLang="en-US" sz="3600" dirty="0">
              <a:effectLst>
                <a:outerShdw blurRad="38100" dist="38100" dir="2700000" algn="tl">
                  <a:srgbClr val="000000">
                    <a:alpha val="43137"/>
                  </a:srgbClr>
                </a:outerShdw>
              </a:effectLst>
              <a:cs typeface="Arial" panose="020B0604020202020204" pitchFamily="34" charset="0"/>
            </a:endParaRPr>
          </a:p>
        </p:txBody>
      </p:sp>
      <p:sp>
        <p:nvSpPr>
          <p:cNvPr id="4" name="Date Placeholder 3">
            <a:extLst>
              <a:ext uri="{FF2B5EF4-FFF2-40B4-BE49-F238E27FC236}">
                <a16:creationId xmlns:a16="http://schemas.microsoft.com/office/drawing/2014/main" id="{7AF63D06-A5EB-CA58-7E5E-550072E1BA70}"/>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F175A712-A5DC-26C5-A370-91BCC6FF7B93}"/>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19F4D57C-3B26-7F74-0FC8-90D8E71DF8A6}"/>
              </a:ext>
            </a:extLst>
          </p:cNvPr>
          <p:cNvSpPr>
            <a:spLocks noGrp="1"/>
          </p:cNvSpPr>
          <p:nvPr>
            <p:ph type="sldNum" sz="quarter" idx="12"/>
          </p:nvPr>
        </p:nvSpPr>
        <p:spPr/>
        <p:txBody>
          <a:bodyPr/>
          <a:lstStyle/>
          <a:p>
            <a:fld id="{11828C5E-8CE4-D747-8F0F-AA7D410D5DC1}" type="slidenum">
              <a:rPr lang="en-KR" smtClean="0"/>
              <a:pPr/>
              <a:t>64</a:t>
            </a:fld>
            <a:endParaRPr lang="en-KR" dirty="0"/>
          </a:p>
        </p:txBody>
      </p:sp>
      <p:sp>
        <p:nvSpPr>
          <p:cNvPr id="3" name="Content Placeholder 2">
            <a:extLst>
              <a:ext uri="{FF2B5EF4-FFF2-40B4-BE49-F238E27FC236}">
                <a16:creationId xmlns:a16="http://schemas.microsoft.com/office/drawing/2014/main" id="{9BB874E3-010A-D786-58F9-5E620979EDB7}"/>
              </a:ext>
            </a:extLst>
          </p:cNvPr>
          <p:cNvSpPr>
            <a:spLocks noGrp="1"/>
          </p:cNvSpPr>
          <p:nvPr>
            <p:ph idx="1"/>
          </p:nvPr>
        </p:nvSpPr>
        <p:spPr>
          <a:xfrm>
            <a:off x="695324" y="1611727"/>
            <a:ext cx="10801351" cy="2226864"/>
          </a:xfrm>
        </p:spPr>
        <p:txBody>
          <a:bodyPr>
            <a:noAutofit/>
          </a:bodyPr>
          <a:lstStyle/>
          <a:p>
            <a:pPr marL="0" indent="0">
              <a:lnSpc>
                <a:spcPct val="100000"/>
              </a:lnSpc>
              <a:buNone/>
            </a:pPr>
            <a:r>
              <a:rPr lang="en-US" sz="1800" dirty="0" err="1">
                <a:latin typeface="Arial" panose="020B0604020202020204" pitchFamily="34" charset="0"/>
                <a:cs typeface="Arial" panose="020B0604020202020204" pitchFamily="34" charset="0"/>
              </a:rPr>
              <a:t>CellChat</a:t>
            </a:r>
            <a:r>
              <a:rPr lang="en-US" sz="1800" dirty="0">
                <a:latin typeface="Arial" panose="020B0604020202020204" pitchFamily="34" charset="0"/>
                <a:cs typeface="Arial" panose="020B0604020202020204" pitchFamily="34" charset="0"/>
              </a:rPr>
              <a:t> is an useful tool to </a:t>
            </a:r>
            <a:r>
              <a:rPr lang="en-US" sz="1800" b="1" dirty="0">
                <a:latin typeface="Arial" panose="020B0604020202020204" pitchFamily="34" charset="0"/>
                <a:cs typeface="Arial" panose="020B0604020202020204" pitchFamily="34" charset="0"/>
              </a:rPr>
              <a:t>quantitatively infer and analyze intercellular communication networks</a:t>
            </a:r>
            <a:r>
              <a:rPr lang="en-US" sz="1800" dirty="0">
                <a:latin typeface="Arial" panose="020B0604020202020204" pitchFamily="34" charset="0"/>
                <a:cs typeface="Arial" panose="020B0604020202020204" pitchFamily="34" charset="0"/>
              </a:rPr>
              <a:t> from single-cell RNA-sequencing data and spatial transcriptomics data.</a:t>
            </a:r>
          </a:p>
          <a:p>
            <a:pPr marL="0" indent="0">
              <a:lnSpc>
                <a:spcPct val="100000"/>
              </a:lnSpc>
              <a:buNone/>
            </a:pPr>
            <a:r>
              <a:rPr lang="en-US" sz="1800" dirty="0">
                <a:latin typeface="Arial" panose="020B0604020202020204" pitchFamily="34" charset="0"/>
                <a:cs typeface="Arial" panose="020B0604020202020204" pitchFamily="34" charset="0"/>
              </a:rPr>
              <a:t>Requires </a:t>
            </a:r>
            <a:r>
              <a:rPr lang="en-US" sz="1800" b="1" dirty="0">
                <a:latin typeface="Arial" panose="020B0604020202020204" pitchFamily="34" charset="0"/>
                <a:cs typeface="Arial" panose="020B0604020202020204" pitchFamily="34" charset="0"/>
              </a:rPr>
              <a:t>gene expression</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spatial location data</a:t>
            </a:r>
            <a:r>
              <a:rPr lang="en-US" sz="1800" dirty="0">
                <a:latin typeface="Arial" panose="020B0604020202020204" pitchFamily="34" charset="0"/>
                <a:cs typeface="Arial" panose="020B0604020202020204" pitchFamily="34" charset="0"/>
              </a:rPr>
              <a:t> of spots/cells as the user input and models the probability of cell-cell communication by integrating gene expression with spatial distance as well as prior knowledge of the interactions between signaling ligands, receptors and their cofactors</a:t>
            </a:r>
            <a:r>
              <a:rPr lang="en-US" altLang="ko-KR" sz="1800" dirty="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676084-FF26-3E81-A683-7BFDBC14CD19}"/>
              </a:ext>
            </a:extLst>
          </p:cNvPr>
          <p:cNvSpPr txBox="1"/>
          <p:nvPr/>
        </p:nvSpPr>
        <p:spPr>
          <a:xfrm>
            <a:off x="695323" y="5769503"/>
            <a:ext cx="10801351" cy="400110"/>
          </a:xfrm>
          <a:prstGeom prst="rect">
            <a:avLst/>
          </a:prstGeom>
          <a:noFill/>
        </p:spPr>
        <p:txBody>
          <a:bodyPr wrap="square">
            <a:spAutoFit/>
          </a:bodyPr>
          <a:lstStyle/>
          <a:p>
            <a:pPr marL="0" indent="0" algn="ctr">
              <a:lnSpc>
                <a:spcPct val="100000"/>
              </a:lnSpc>
              <a:buNone/>
            </a:pPr>
            <a:r>
              <a:rPr lang="en-US" sz="1000" dirty="0">
                <a:solidFill>
                  <a:schemeClr val="tx1">
                    <a:lumMod val="50000"/>
                    <a:lumOff val="50000"/>
                  </a:schemeClr>
                </a:solidFill>
                <a:latin typeface="Arial" panose="020B0604020202020204" pitchFamily="34" charset="0"/>
                <a:cs typeface="Arial" panose="020B0604020202020204" pitchFamily="34" charset="0"/>
              </a:rPr>
              <a:t>JIN, </a:t>
            </a:r>
            <a:r>
              <a:rPr lang="en-US" sz="1000" dirty="0" err="1">
                <a:solidFill>
                  <a:schemeClr val="tx1">
                    <a:lumMod val="50000"/>
                    <a:lumOff val="50000"/>
                  </a:schemeClr>
                </a:solidFill>
                <a:latin typeface="Arial" panose="020B0604020202020204" pitchFamily="34" charset="0"/>
                <a:cs typeface="Arial" panose="020B0604020202020204" pitchFamily="34" charset="0"/>
              </a:rPr>
              <a:t>Suoqin</a:t>
            </a:r>
            <a:r>
              <a:rPr lang="en-US" sz="1000" dirty="0">
                <a:solidFill>
                  <a:schemeClr val="tx1">
                    <a:lumMod val="50000"/>
                    <a:lumOff val="50000"/>
                  </a:schemeClr>
                </a:solidFill>
                <a:latin typeface="Arial" panose="020B0604020202020204" pitchFamily="34" charset="0"/>
                <a:cs typeface="Arial" panose="020B0604020202020204" pitchFamily="34" charset="0"/>
              </a:rPr>
              <a:t>, et al. Inference and analysis of cell-cell communication using </a:t>
            </a:r>
            <a:r>
              <a:rPr lang="en-US" sz="1000" dirty="0" err="1">
                <a:solidFill>
                  <a:schemeClr val="tx1">
                    <a:lumMod val="50000"/>
                    <a:lumOff val="50000"/>
                  </a:schemeClr>
                </a:solidFill>
                <a:latin typeface="Arial" panose="020B0604020202020204" pitchFamily="34" charset="0"/>
                <a:cs typeface="Arial" panose="020B0604020202020204" pitchFamily="34" charset="0"/>
              </a:rPr>
              <a:t>CellChat</a:t>
            </a:r>
            <a:r>
              <a:rPr lang="en-US" sz="1000" dirty="0">
                <a:solidFill>
                  <a:schemeClr val="tx1">
                    <a:lumMod val="50000"/>
                    <a:lumOff val="50000"/>
                  </a:schemeClr>
                </a:solidFill>
                <a:latin typeface="Arial" panose="020B0604020202020204" pitchFamily="34" charset="0"/>
                <a:cs typeface="Arial" panose="020B0604020202020204" pitchFamily="34" charset="0"/>
              </a:rPr>
              <a:t>. Nature communications, 2021, 12.1: 1-20.</a:t>
            </a:r>
          </a:p>
          <a:p>
            <a:pPr marL="0" indent="0" algn="ctr">
              <a:lnSpc>
                <a:spcPct val="100000"/>
              </a:lnSpc>
              <a:buNone/>
            </a:pPr>
            <a:r>
              <a:rPr lang="en-US" sz="1000" dirty="0">
                <a:solidFill>
                  <a:schemeClr val="tx1">
                    <a:lumMod val="50000"/>
                    <a:lumOff val="50000"/>
                  </a:schemeClr>
                </a:solidFill>
                <a:latin typeface="Arial" panose="020B0604020202020204" pitchFamily="34" charset="0"/>
                <a:cs typeface="Arial" panose="020B0604020202020204" pitchFamily="34" charset="0"/>
              </a:rPr>
              <a:t>https://</a:t>
            </a:r>
            <a:r>
              <a:rPr lang="en-US" sz="1000" dirty="0" err="1">
                <a:solidFill>
                  <a:schemeClr val="tx1">
                    <a:lumMod val="50000"/>
                    <a:lumOff val="50000"/>
                  </a:schemeClr>
                </a:solidFill>
                <a:latin typeface="Arial" panose="020B0604020202020204" pitchFamily="34" charset="0"/>
                <a:cs typeface="Arial" panose="020B0604020202020204" pitchFamily="34" charset="0"/>
              </a:rPr>
              <a:t>htmlpreview.github.io</a:t>
            </a:r>
            <a:r>
              <a:rPr lang="en-US" sz="1000" dirty="0">
                <a:solidFill>
                  <a:schemeClr val="tx1">
                    <a:lumMod val="50000"/>
                    <a:lumOff val="50000"/>
                  </a:schemeClr>
                </a:solidFill>
                <a:latin typeface="Arial" panose="020B0604020202020204" pitchFamily="34" charset="0"/>
                <a:cs typeface="Arial" panose="020B0604020202020204" pitchFamily="34" charset="0"/>
              </a:rPr>
              <a:t>/?https://</a:t>
            </a:r>
            <a:r>
              <a:rPr lang="en-US" sz="1000" dirty="0" err="1">
                <a:solidFill>
                  <a:schemeClr val="tx1">
                    <a:lumMod val="50000"/>
                    <a:lumOff val="50000"/>
                  </a:schemeClr>
                </a:solidFill>
                <a:latin typeface="Arial" panose="020B0604020202020204" pitchFamily="34" charset="0"/>
                <a:cs typeface="Arial" panose="020B0604020202020204" pitchFamily="34" charset="0"/>
              </a:rPr>
              <a:t>github.com</a:t>
            </a:r>
            <a:r>
              <a:rPr lang="en-US" sz="1000" dirty="0">
                <a:solidFill>
                  <a:schemeClr val="tx1">
                    <a:lumMod val="50000"/>
                    <a:lumOff val="50000"/>
                  </a:schemeClr>
                </a:solidFill>
                <a:latin typeface="Arial" panose="020B0604020202020204" pitchFamily="34" charset="0"/>
                <a:cs typeface="Arial" panose="020B0604020202020204" pitchFamily="34" charset="0"/>
              </a:rPr>
              <a:t>/</a:t>
            </a:r>
            <a:r>
              <a:rPr lang="en-US" sz="1000" dirty="0" err="1">
                <a:solidFill>
                  <a:schemeClr val="tx1">
                    <a:lumMod val="50000"/>
                    <a:lumOff val="50000"/>
                  </a:schemeClr>
                </a:solidFill>
                <a:latin typeface="Arial" panose="020B0604020202020204" pitchFamily="34" charset="0"/>
                <a:cs typeface="Arial" panose="020B0604020202020204" pitchFamily="34" charset="0"/>
              </a:rPr>
              <a:t>sqjin</a:t>
            </a:r>
            <a:r>
              <a:rPr lang="en-US" sz="1000" dirty="0">
                <a:solidFill>
                  <a:schemeClr val="tx1">
                    <a:lumMod val="50000"/>
                    <a:lumOff val="50000"/>
                  </a:schemeClr>
                </a:solidFill>
                <a:latin typeface="Arial" panose="020B0604020202020204" pitchFamily="34" charset="0"/>
                <a:cs typeface="Arial" panose="020B0604020202020204" pitchFamily="34" charset="0"/>
              </a:rPr>
              <a:t>/</a:t>
            </a:r>
            <a:r>
              <a:rPr lang="en-US" sz="1000" dirty="0" err="1">
                <a:solidFill>
                  <a:schemeClr val="tx1">
                    <a:lumMod val="50000"/>
                    <a:lumOff val="50000"/>
                  </a:schemeClr>
                </a:solidFill>
                <a:latin typeface="Arial" panose="020B0604020202020204" pitchFamily="34" charset="0"/>
                <a:cs typeface="Arial" panose="020B0604020202020204" pitchFamily="34" charset="0"/>
              </a:rPr>
              <a:t>CellChat</a:t>
            </a:r>
            <a:r>
              <a:rPr lang="en-US" sz="1000" dirty="0">
                <a:solidFill>
                  <a:schemeClr val="tx1">
                    <a:lumMod val="50000"/>
                    <a:lumOff val="50000"/>
                  </a:schemeClr>
                </a:solidFill>
                <a:latin typeface="Arial" panose="020B0604020202020204" pitchFamily="34" charset="0"/>
                <a:cs typeface="Arial" panose="020B0604020202020204" pitchFamily="34" charset="0"/>
              </a:rPr>
              <a:t>/blob/master/tutorial/</a:t>
            </a:r>
            <a:r>
              <a:rPr lang="en-US" sz="1000" dirty="0" err="1">
                <a:solidFill>
                  <a:schemeClr val="tx1">
                    <a:lumMod val="50000"/>
                    <a:lumOff val="50000"/>
                  </a:schemeClr>
                </a:solidFill>
                <a:latin typeface="Arial" panose="020B0604020202020204" pitchFamily="34" charset="0"/>
                <a:cs typeface="Arial" panose="020B0604020202020204" pitchFamily="34" charset="0"/>
              </a:rPr>
              <a:t>CellChat_analysis_of_spatial_imaging_data.html</a:t>
            </a:r>
            <a:endParaRPr lang="en-US" sz="10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9" name="Picture 2">
            <a:extLst>
              <a:ext uri="{FF2B5EF4-FFF2-40B4-BE49-F238E27FC236}">
                <a16:creationId xmlns:a16="http://schemas.microsoft.com/office/drawing/2014/main" id="{33AF6D8B-E328-3A89-D569-2F7C919B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33" y="3699970"/>
            <a:ext cx="3869467" cy="191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896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9F15-634D-FF49-1AF3-732E1311560B}"/>
              </a:ext>
            </a:extLst>
          </p:cNvPr>
          <p:cNvSpPr>
            <a:spLocks noGrp="1"/>
          </p:cNvSpPr>
          <p:nvPr>
            <p:ph type="title"/>
          </p:nvPr>
        </p:nvSpPr>
        <p:spPr/>
        <p:txBody>
          <a:bodyPr>
            <a:normAutofit/>
          </a:bodyPr>
          <a:lstStyle/>
          <a:p>
            <a:r>
              <a:rPr lang="en-US" altLang="ko-Kore-KR" dirty="0"/>
              <a:t>Load data</a:t>
            </a:r>
            <a:endParaRPr lang="en-KR" dirty="0"/>
          </a:p>
        </p:txBody>
      </p:sp>
      <p:sp>
        <p:nvSpPr>
          <p:cNvPr id="4" name="Date Placeholder 3">
            <a:extLst>
              <a:ext uri="{FF2B5EF4-FFF2-40B4-BE49-F238E27FC236}">
                <a16:creationId xmlns:a16="http://schemas.microsoft.com/office/drawing/2014/main" id="{15478A3B-13B0-7A46-2E32-DAD316A5BF8C}"/>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BE36C5D4-E415-8BEF-712A-A21A39920CBA}"/>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4A8D0E83-9764-BEE2-513D-4FC32EF03027}"/>
              </a:ext>
            </a:extLst>
          </p:cNvPr>
          <p:cNvSpPr>
            <a:spLocks noGrp="1"/>
          </p:cNvSpPr>
          <p:nvPr>
            <p:ph type="sldNum" sz="quarter" idx="12"/>
          </p:nvPr>
        </p:nvSpPr>
        <p:spPr/>
        <p:txBody>
          <a:bodyPr/>
          <a:lstStyle/>
          <a:p>
            <a:fld id="{11828C5E-8CE4-D747-8F0F-AA7D410D5DC1}" type="slidenum">
              <a:rPr lang="en-KR" smtClean="0"/>
              <a:pPr/>
              <a:t>65</a:t>
            </a:fld>
            <a:endParaRPr lang="en-KR" dirty="0"/>
          </a:p>
        </p:txBody>
      </p:sp>
      <p:sp>
        <p:nvSpPr>
          <p:cNvPr id="8" name="직사각형 5">
            <a:extLst>
              <a:ext uri="{FF2B5EF4-FFF2-40B4-BE49-F238E27FC236}">
                <a16:creationId xmlns:a16="http://schemas.microsoft.com/office/drawing/2014/main" id="{3329B139-C10F-363C-5CC6-B8B2E6360666}"/>
              </a:ext>
            </a:extLst>
          </p:cNvPr>
          <p:cNvSpPr/>
          <p:nvPr/>
        </p:nvSpPr>
        <p:spPr>
          <a:xfrm>
            <a:off x="695325" y="1592264"/>
            <a:ext cx="10801350" cy="3857685"/>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Arial" panose="020B0604020202020204" pitchFamily="34" charset="0"/>
                <a:cs typeface="Arial" panose="020B0604020202020204" pitchFamily="34" charset="0"/>
              </a:rPr>
              <a:t># </a:t>
            </a:r>
            <a:r>
              <a:rPr lang="en-US" altLang="ko-Kore-KR" sz="1400" dirty="0">
                <a:solidFill>
                  <a:schemeClr val="tx1"/>
                </a:solidFill>
                <a:latin typeface="Arial" panose="020B0604020202020204" pitchFamily="34" charset="0"/>
                <a:cs typeface="Arial" panose="020B0604020202020204" pitchFamily="34" charset="0"/>
              </a:rPr>
              <a:t>Load cell type annotated </a:t>
            </a:r>
            <a:r>
              <a:rPr lang="en-US" altLang="ko-Kore-KR" sz="1400" dirty="0" err="1">
                <a:solidFill>
                  <a:schemeClr val="tx1"/>
                </a:solidFill>
                <a:latin typeface="Arial" panose="020B0604020202020204" pitchFamily="34" charset="0"/>
                <a:cs typeface="Arial" panose="020B0604020202020204" pitchFamily="34" charset="0"/>
              </a:rPr>
              <a:t>visium</a:t>
            </a:r>
            <a:r>
              <a:rPr lang="en-US" altLang="ko-Kore-KR" sz="1400" dirty="0">
                <a:solidFill>
                  <a:schemeClr val="tx1"/>
                </a:solidFill>
                <a:latin typeface="Arial" panose="020B0604020202020204" pitchFamily="34" charset="0"/>
                <a:cs typeface="Arial" panose="020B0604020202020204" pitchFamily="34" charset="0"/>
              </a:rPr>
              <a:t> data and set levels for the downstream analysis.</a:t>
            </a:r>
            <a:endParaRPr lang="en-US" altLang="ko-KR" sz="1400" dirty="0">
              <a:solidFill>
                <a:schemeClr val="tx1"/>
              </a:solidFill>
              <a:latin typeface="Arial" panose="020B0604020202020204" pitchFamily="34" charset="0"/>
              <a:cs typeface="Arial" panose="020B0604020202020204" pitchFamily="34" charset="0"/>
            </a:endParaRPr>
          </a:p>
          <a:p>
            <a:r>
              <a:rPr lang="en-US" altLang="ko-KR" sz="1600" dirty="0" err="1">
                <a:solidFill>
                  <a:schemeClr val="tx1"/>
                </a:solidFill>
                <a:latin typeface="Courier New" panose="02070309020205020404" pitchFamily="49" charset="0"/>
                <a:cs typeface="Courier New" panose="02070309020205020404" pitchFamily="49" charset="0"/>
              </a:rPr>
              <a:t>visium.brain</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readRDS</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KOGO_visium_cortex_annotated.rds</a:t>
            </a:r>
            <a:r>
              <a:rPr lang="en-US" altLang="ko-KR" sz="1600" dirty="0">
                <a:solidFill>
                  <a:schemeClr val="tx1"/>
                </a:solidFill>
                <a:latin typeface="Courier New" panose="02070309020205020404" pitchFamily="49" charset="0"/>
                <a:cs typeface="Courier New" panose="02070309020205020404" pitchFamily="49" charset="0"/>
              </a:rPr>
              <a:t>')</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visium.brain$spacexr_first_type</a:t>
            </a:r>
            <a:r>
              <a:rPr lang="en-US" altLang="ko-KR" sz="1600" dirty="0">
                <a:solidFill>
                  <a:schemeClr val="tx1"/>
                </a:solidFill>
                <a:latin typeface="Courier New" panose="02070309020205020404" pitchFamily="49" charset="0"/>
                <a:cs typeface="Courier New" panose="02070309020205020404" pitchFamily="49" charset="0"/>
              </a:rPr>
              <a:t> = factor(</a:t>
            </a:r>
            <a:r>
              <a:rPr lang="en-US" altLang="ko-KR" sz="1600" dirty="0" err="1">
                <a:solidFill>
                  <a:schemeClr val="tx1"/>
                </a:solidFill>
                <a:latin typeface="Courier New" panose="02070309020205020404" pitchFamily="49" charset="0"/>
                <a:cs typeface="Courier New" panose="02070309020205020404" pitchFamily="49" charset="0"/>
              </a:rPr>
              <a:t>visium.brain$spacexr_first_type</a:t>
            </a:r>
            <a:r>
              <a:rPr lang="en-US" altLang="ko-KR" sz="1600" dirty="0">
                <a:solidFill>
                  <a:schemeClr val="tx1"/>
                </a:solidFill>
                <a:latin typeface="Courier New" panose="02070309020205020404" pitchFamily="49" charset="0"/>
                <a:cs typeface="Courier New" panose="02070309020205020404" pitchFamily="49" charset="0"/>
              </a:rPr>
              <a:t>, 						levels=c("Astro", "L2_3 IT", "L4", "L5 IT", "L5 PT", </a:t>
            </a:r>
          </a:p>
          <a:p>
            <a:r>
              <a:rPr lang="en-US" altLang="ko-KR" sz="1600" dirty="0">
                <a:solidFill>
                  <a:schemeClr val="tx1"/>
                </a:solidFill>
                <a:latin typeface="Courier New" panose="02070309020205020404" pitchFamily="49" charset="0"/>
                <a:cs typeface="Courier New" panose="02070309020205020404" pitchFamily="49" charset="0"/>
              </a:rPr>
              <a:t>						"L6 CT", "L6 IT", "L6b", "Lamp5", "Meis2”,</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						"Oligo", "Peri", "</a:t>
            </a:r>
            <a:r>
              <a:rPr lang="en-US" altLang="ko-KR" sz="1600" dirty="0" err="1">
                <a:solidFill>
                  <a:schemeClr val="tx1"/>
                </a:solidFill>
                <a:latin typeface="Courier New" panose="02070309020205020404" pitchFamily="49" charset="0"/>
                <a:cs typeface="Courier New" panose="02070309020205020404" pitchFamily="49" charset="0"/>
              </a:rPr>
              <a:t>Sncg</a:t>
            </a:r>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Sst</a:t>
            </a:r>
            <a:r>
              <a:rPr lang="en-US" altLang="ko-KR" sz="1600" dirty="0">
                <a:solidFill>
                  <a:schemeClr val="tx1"/>
                </a:solidFill>
                <a:latin typeface="Courier New" panose="02070309020205020404" pitchFamily="49" charset="0"/>
                <a:cs typeface="Courier New" panose="02070309020205020404" pitchFamily="49" charset="0"/>
              </a:rPr>
              <a:t>", "VLMC"))</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a:solidFill>
                  <a:schemeClr val="tx1"/>
                </a:solidFill>
                <a:latin typeface="Courier New" panose="02070309020205020404" pitchFamily="49" charset="0"/>
                <a:cs typeface="Courier New" panose="02070309020205020404" pitchFamily="49" charset="0"/>
              </a:rPr>
              <a:t>Idents(</a:t>
            </a:r>
            <a:r>
              <a:rPr lang="en-US" altLang="ko-KR" sz="1600" dirty="0" err="1">
                <a:solidFill>
                  <a:schemeClr val="tx1"/>
                </a:solidFill>
                <a:latin typeface="Courier New" panose="02070309020205020404" pitchFamily="49" charset="0"/>
                <a:cs typeface="Courier New" panose="02070309020205020404" pitchFamily="49" charset="0"/>
              </a:rPr>
              <a:t>visium.brain</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visium.brain$spacexr_first_type</a:t>
            </a:r>
            <a:endParaRPr lang="en-US" altLang="ko-KR" sz="1600" dirty="0">
              <a:solidFill>
                <a:schemeClr val="tx1"/>
              </a:solidFill>
              <a:latin typeface="Courier New" panose="02070309020205020404" pitchFamily="49" charset="0"/>
              <a:cs typeface="Courier New" panose="02070309020205020404" pitchFamily="49" charset="0"/>
            </a:endParaRP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a:solidFill>
                  <a:schemeClr val="tx1"/>
                </a:solidFill>
                <a:latin typeface="Courier New" panose="02070309020205020404" pitchFamily="49" charset="0"/>
                <a:cs typeface="Courier New" panose="02070309020205020404" pitchFamily="49" charset="0"/>
              </a:rPr>
              <a:t>colors = </a:t>
            </a:r>
            <a:r>
              <a:rPr lang="en-US" altLang="ko-KR" sz="1600" dirty="0" err="1">
                <a:solidFill>
                  <a:schemeClr val="tx1"/>
                </a:solidFill>
                <a:latin typeface="Courier New" panose="02070309020205020404" pitchFamily="49" charset="0"/>
                <a:cs typeface="Courier New" panose="02070309020205020404" pitchFamily="49" charset="0"/>
              </a:rPr>
              <a:t>scPalette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nlevels</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visium.brain</a:t>
            </a:r>
            <a:r>
              <a:rPr lang="en-US" altLang="ko-KR" sz="1600" dirty="0">
                <a:solidFill>
                  <a:schemeClr val="tx1"/>
                </a:solidFill>
                <a:latin typeface="Courier New" panose="02070309020205020404" pitchFamily="49" charset="0"/>
                <a:cs typeface="Courier New" panose="02070309020205020404" pitchFamily="49" charset="0"/>
              </a:rPr>
              <a:t>))</a:t>
            </a:r>
          </a:p>
          <a:p>
            <a:r>
              <a:rPr lang="en-US" altLang="ko-KR" sz="1600" dirty="0">
                <a:solidFill>
                  <a:schemeClr val="tx1"/>
                </a:solidFill>
                <a:latin typeface="Courier New" panose="02070309020205020404" pitchFamily="49" charset="0"/>
                <a:cs typeface="Courier New" panose="02070309020205020404" pitchFamily="49" charset="0"/>
              </a:rPr>
              <a:t>names(colors) = c("Astro", "L2_3 IT", "L4", "L5 IT", "L5 PT", "L6 CT", "L6 IT", "L6b", 			"Lamp5", "Meis2", "Oligo", "Peri", "</a:t>
            </a:r>
            <a:r>
              <a:rPr lang="en-US" altLang="ko-KR" sz="1600" dirty="0" err="1">
                <a:solidFill>
                  <a:schemeClr val="tx1"/>
                </a:solidFill>
                <a:latin typeface="Courier New" panose="02070309020205020404" pitchFamily="49" charset="0"/>
                <a:cs typeface="Courier New" panose="02070309020205020404" pitchFamily="49" charset="0"/>
              </a:rPr>
              <a:t>Sncg</a:t>
            </a:r>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Sst</a:t>
            </a:r>
            <a:r>
              <a:rPr lang="en-US" altLang="ko-KR" sz="1600" dirty="0">
                <a:solidFill>
                  <a:schemeClr val="tx1"/>
                </a:solidFill>
                <a:latin typeface="Courier New" panose="02070309020205020404" pitchFamily="49" charset="0"/>
                <a:cs typeface="Courier New" panose="02070309020205020404" pitchFamily="49" charset="0"/>
              </a:rPr>
              <a:t>", "VLMC")</a:t>
            </a:r>
          </a:p>
        </p:txBody>
      </p:sp>
      <p:sp>
        <p:nvSpPr>
          <p:cNvPr id="23" name="TextBox 22">
            <a:extLst>
              <a:ext uri="{FF2B5EF4-FFF2-40B4-BE49-F238E27FC236}">
                <a16:creationId xmlns:a16="http://schemas.microsoft.com/office/drawing/2014/main" id="{DC17A02F-9E8A-9BE4-5A36-DBB4B43A9486}"/>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1DB6A88-16C8-F2B2-5137-3882152003B7}"/>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657D0C5-9987-696B-E1C1-0554573BE5F4}"/>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6" name="TextBox 25">
            <a:extLst>
              <a:ext uri="{FF2B5EF4-FFF2-40B4-BE49-F238E27FC236}">
                <a16:creationId xmlns:a16="http://schemas.microsoft.com/office/drawing/2014/main" id="{3B35D689-9C61-C5D2-78EA-FCC539ACF440}"/>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7" name="Straight Connector 17">
            <a:extLst>
              <a:ext uri="{FF2B5EF4-FFF2-40B4-BE49-F238E27FC236}">
                <a16:creationId xmlns:a16="http://schemas.microsoft.com/office/drawing/2014/main" id="{D90728ED-169C-538B-2320-01C1D8E3DFFA}"/>
              </a:ext>
            </a:extLst>
          </p:cNvPr>
          <p:cNvCxnSpPr>
            <a:cxnSpLocks/>
            <a:stCxn id="23" idx="3"/>
            <a:endCxn id="24"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D2C19DA6-5B77-7D59-6943-422D96D741D4}"/>
              </a:ext>
            </a:extLst>
          </p:cNvPr>
          <p:cNvCxnSpPr>
            <a:cxnSpLocks/>
            <a:stCxn id="25" idx="3"/>
            <a:endCxn id="26"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4619425C-0B2D-A127-F753-274252DEAE8B}"/>
              </a:ext>
            </a:extLst>
          </p:cNvPr>
          <p:cNvCxnSpPr>
            <a:cxnSpLocks/>
            <a:stCxn id="24" idx="3"/>
            <a:endCxn id="25"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331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4E65-BBCF-BC06-3791-74740C38ECFD}"/>
              </a:ext>
            </a:extLst>
          </p:cNvPr>
          <p:cNvSpPr>
            <a:spLocks noGrp="1"/>
          </p:cNvSpPr>
          <p:nvPr>
            <p:ph type="title"/>
          </p:nvPr>
        </p:nvSpPr>
        <p:spPr/>
        <p:txBody>
          <a:bodyPr>
            <a:normAutofit/>
          </a:bodyPr>
          <a:lstStyle/>
          <a:p>
            <a:r>
              <a:rPr lang="en-US" altLang="ko-Kore-KR" dirty="0"/>
              <a:t>Visualization of our data</a:t>
            </a:r>
            <a:endParaRPr lang="en-KR" dirty="0"/>
          </a:p>
        </p:txBody>
      </p:sp>
      <p:sp>
        <p:nvSpPr>
          <p:cNvPr id="4" name="Date Placeholder 3">
            <a:extLst>
              <a:ext uri="{FF2B5EF4-FFF2-40B4-BE49-F238E27FC236}">
                <a16:creationId xmlns:a16="http://schemas.microsoft.com/office/drawing/2014/main" id="{145EF52A-15BA-2662-34E8-A0AA37E79431}"/>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F09647D1-68B1-7CE0-F292-96C03F5EFCCC}"/>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EA50391C-2F84-E4F2-E073-7977F6722FEC}"/>
              </a:ext>
            </a:extLst>
          </p:cNvPr>
          <p:cNvSpPr>
            <a:spLocks noGrp="1"/>
          </p:cNvSpPr>
          <p:nvPr>
            <p:ph type="sldNum" sz="quarter" idx="12"/>
          </p:nvPr>
        </p:nvSpPr>
        <p:spPr/>
        <p:txBody>
          <a:bodyPr/>
          <a:lstStyle/>
          <a:p>
            <a:fld id="{11828C5E-8CE4-D747-8F0F-AA7D410D5DC1}" type="slidenum">
              <a:rPr lang="en-KR" smtClean="0"/>
              <a:pPr/>
              <a:t>66</a:t>
            </a:fld>
            <a:endParaRPr lang="en-KR" dirty="0"/>
          </a:p>
        </p:txBody>
      </p:sp>
      <p:sp>
        <p:nvSpPr>
          <p:cNvPr id="10" name="직사각형 5">
            <a:extLst>
              <a:ext uri="{FF2B5EF4-FFF2-40B4-BE49-F238E27FC236}">
                <a16:creationId xmlns:a16="http://schemas.microsoft.com/office/drawing/2014/main" id="{21BE5719-6381-5A1D-F463-7A3005E2AA86}"/>
              </a:ext>
            </a:extLst>
          </p:cNvPr>
          <p:cNvSpPr/>
          <p:nvPr/>
        </p:nvSpPr>
        <p:spPr>
          <a:xfrm>
            <a:off x="695325" y="1592263"/>
            <a:ext cx="10801350" cy="65674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err="1">
                <a:solidFill>
                  <a:schemeClr val="tx1"/>
                </a:solidFill>
                <a:latin typeface="Courier New" panose="02070309020205020404" pitchFamily="49" charset="0"/>
                <a:cs typeface="Courier New" panose="02070309020205020404" pitchFamily="49" charset="0"/>
              </a:rPr>
              <a:t>SpatialDimPlot</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visium.brain</a:t>
            </a:r>
            <a:r>
              <a:rPr lang="en-US" altLang="ko-KR" sz="1600" dirty="0">
                <a:solidFill>
                  <a:schemeClr val="tx1"/>
                </a:solidFill>
                <a:latin typeface="Courier New" panose="02070309020205020404" pitchFamily="49" charset="0"/>
                <a:cs typeface="Courier New" panose="02070309020205020404" pitchFamily="49" charset="0"/>
              </a:rPr>
              <a:t>, label = T, </a:t>
            </a:r>
            <a:r>
              <a:rPr lang="en-US" altLang="ko-KR" sz="1600" dirty="0" err="1">
                <a:solidFill>
                  <a:schemeClr val="tx1"/>
                </a:solidFill>
                <a:latin typeface="Courier New" panose="02070309020205020404" pitchFamily="49" charset="0"/>
                <a:cs typeface="Courier New" panose="02070309020205020404" pitchFamily="49" charset="0"/>
              </a:rPr>
              <a:t>label.size</a:t>
            </a:r>
            <a:r>
              <a:rPr lang="en-US" altLang="ko-KR" sz="1600" dirty="0">
                <a:solidFill>
                  <a:schemeClr val="tx1"/>
                </a:solidFill>
                <a:latin typeface="Courier New" panose="02070309020205020404" pitchFamily="49" charset="0"/>
                <a:cs typeface="Courier New" panose="02070309020205020404" pitchFamily="49" charset="0"/>
              </a:rPr>
              <a:t> = 3, cols = colors)</a:t>
            </a:r>
          </a:p>
        </p:txBody>
      </p:sp>
      <p:pic>
        <p:nvPicPr>
          <p:cNvPr id="3" name="Picture 10">
            <a:extLst>
              <a:ext uri="{FF2B5EF4-FFF2-40B4-BE49-F238E27FC236}">
                <a16:creationId xmlns:a16="http://schemas.microsoft.com/office/drawing/2014/main" id="{742ACD2B-E40C-AA3B-1AB8-96116EA23E97}"/>
              </a:ext>
            </a:extLst>
          </p:cNvPr>
          <p:cNvPicPr>
            <a:picLocks noChangeAspect="1"/>
          </p:cNvPicPr>
          <p:nvPr/>
        </p:nvPicPr>
        <p:blipFill rotWithShape="1">
          <a:blip r:embed="rId2"/>
          <a:srcRect t="6287" b="6706"/>
          <a:stretch/>
        </p:blipFill>
        <p:spPr>
          <a:xfrm>
            <a:off x="3951179" y="3050814"/>
            <a:ext cx="4289642" cy="3442059"/>
          </a:xfrm>
          <a:prstGeom prst="rect">
            <a:avLst/>
          </a:prstGeom>
        </p:spPr>
      </p:pic>
      <p:sp>
        <p:nvSpPr>
          <p:cNvPr id="7" name="TextBox 6">
            <a:extLst>
              <a:ext uri="{FF2B5EF4-FFF2-40B4-BE49-F238E27FC236}">
                <a16:creationId xmlns:a16="http://schemas.microsoft.com/office/drawing/2014/main" id="{BE52CECE-1B59-4D0B-BF28-058DA37FC965}"/>
              </a:ext>
            </a:extLst>
          </p:cNvPr>
          <p:cNvSpPr txBox="1"/>
          <p:nvPr/>
        </p:nvSpPr>
        <p:spPr>
          <a:xfrm>
            <a:off x="695325" y="2460409"/>
            <a:ext cx="7266881"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There are 15 cell types from our </a:t>
            </a:r>
            <a:r>
              <a:rPr lang="en-US" dirty="0" err="1">
                <a:latin typeface="Arial" panose="020B0604020202020204" pitchFamily="34" charset="0"/>
                <a:cs typeface="Arial" panose="020B0604020202020204" pitchFamily="34" charset="0"/>
              </a:rPr>
              <a:t>visium</a:t>
            </a:r>
            <a:r>
              <a:rPr lang="en-US" dirty="0">
                <a:latin typeface="Arial" panose="020B0604020202020204" pitchFamily="34" charset="0"/>
                <a:cs typeface="Arial" panose="020B0604020202020204" pitchFamily="34" charset="0"/>
              </a:rPr>
              <a:t> data</a:t>
            </a:r>
            <a:r>
              <a:rPr lang="en-US" altLang="ko-KR" dirty="0">
                <a:latin typeface="Arial" panose="020B0604020202020204" pitchFamily="34" charset="0"/>
                <a:cs typeface="Arial" panose="020B0604020202020204" pitchFamily="34" charset="0"/>
              </a:rPr>
              <a:t>.</a:t>
            </a:r>
            <a:endParaRPr lang="da"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4AF2569-9215-B629-1A94-FECA9B74173D}"/>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6FE1A25-8A58-B583-4E52-B38A629E3CA5}"/>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8FDA5B0-C246-90BD-A12F-4C2B334ABDA2}"/>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1" name="TextBox 20">
            <a:extLst>
              <a:ext uri="{FF2B5EF4-FFF2-40B4-BE49-F238E27FC236}">
                <a16:creationId xmlns:a16="http://schemas.microsoft.com/office/drawing/2014/main" id="{1F36185F-18A1-54EE-3C19-FBB327C55EEF}"/>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2" name="Straight Connector 17">
            <a:extLst>
              <a:ext uri="{FF2B5EF4-FFF2-40B4-BE49-F238E27FC236}">
                <a16:creationId xmlns:a16="http://schemas.microsoft.com/office/drawing/2014/main" id="{0CF9111E-0EB6-4CD3-8407-B56942C2BA7D}"/>
              </a:ext>
            </a:extLst>
          </p:cNvPr>
          <p:cNvCxnSpPr>
            <a:cxnSpLocks/>
            <a:stCxn id="18" idx="3"/>
            <a:endCxn id="19"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19">
            <a:extLst>
              <a:ext uri="{FF2B5EF4-FFF2-40B4-BE49-F238E27FC236}">
                <a16:creationId xmlns:a16="http://schemas.microsoft.com/office/drawing/2014/main" id="{6AEC830A-3C63-E857-3F0A-40E0B654A424}"/>
              </a:ext>
            </a:extLst>
          </p:cNvPr>
          <p:cNvCxnSpPr>
            <a:cxnSpLocks/>
            <a:stCxn id="20" idx="3"/>
            <a:endCxn id="21"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CA8DEE7E-337D-881F-054A-353184BD8AF9}"/>
              </a:ext>
            </a:extLst>
          </p:cNvPr>
          <p:cNvCxnSpPr>
            <a:cxnSpLocks/>
            <a:stCxn id="19" idx="3"/>
            <a:endCxn id="20"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234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E800-C778-562C-D206-67F4CCB227DA}"/>
              </a:ext>
            </a:extLst>
          </p:cNvPr>
          <p:cNvSpPr>
            <a:spLocks noGrp="1"/>
          </p:cNvSpPr>
          <p:nvPr>
            <p:ph type="title"/>
          </p:nvPr>
        </p:nvSpPr>
        <p:spPr/>
        <p:txBody>
          <a:bodyPr>
            <a:normAutofit/>
          </a:bodyPr>
          <a:lstStyle/>
          <a:p>
            <a:r>
              <a:rPr lang="en-US" altLang="ko-Kore-KR" dirty="0"/>
              <a:t>Prepare input data for </a:t>
            </a:r>
            <a:r>
              <a:rPr lang="en-US" altLang="ko-Kore-KR" dirty="0" err="1"/>
              <a:t>CellChat</a:t>
            </a:r>
            <a:r>
              <a:rPr lang="en-US" altLang="ko-Kore-KR" dirty="0"/>
              <a:t> analysis</a:t>
            </a:r>
            <a:endParaRPr lang="en-KR" dirty="0"/>
          </a:p>
        </p:txBody>
      </p:sp>
      <p:sp>
        <p:nvSpPr>
          <p:cNvPr id="4" name="Date Placeholder 3">
            <a:extLst>
              <a:ext uri="{FF2B5EF4-FFF2-40B4-BE49-F238E27FC236}">
                <a16:creationId xmlns:a16="http://schemas.microsoft.com/office/drawing/2014/main" id="{DF986833-2AFC-75C4-7957-4E7046E8BDF5}"/>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4BE07ED0-773E-5B0B-DEE9-5262D2CB1EFC}"/>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2C6049C8-2F95-B159-5269-5AB50E7F1708}"/>
              </a:ext>
            </a:extLst>
          </p:cNvPr>
          <p:cNvSpPr>
            <a:spLocks noGrp="1"/>
          </p:cNvSpPr>
          <p:nvPr>
            <p:ph type="sldNum" sz="quarter" idx="12"/>
          </p:nvPr>
        </p:nvSpPr>
        <p:spPr/>
        <p:txBody>
          <a:bodyPr/>
          <a:lstStyle/>
          <a:p>
            <a:fld id="{11828C5E-8CE4-D747-8F0F-AA7D410D5DC1}" type="slidenum">
              <a:rPr lang="en-KR" smtClean="0"/>
              <a:pPr/>
              <a:t>67</a:t>
            </a:fld>
            <a:endParaRPr lang="en-KR" dirty="0"/>
          </a:p>
        </p:txBody>
      </p:sp>
      <p:sp>
        <p:nvSpPr>
          <p:cNvPr id="7" name="직사각형 5">
            <a:extLst>
              <a:ext uri="{FF2B5EF4-FFF2-40B4-BE49-F238E27FC236}">
                <a16:creationId xmlns:a16="http://schemas.microsoft.com/office/drawing/2014/main" id="{F208591A-8232-7B02-2940-B9832B712FD4}"/>
              </a:ext>
            </a:extLst>
          </p:cNvPr>
          <p:cNvSpPr/>
          <p:nvPr/>
        </p:nvSpPr>
        <p:spPr>
          <a:xfrm>
            <a:off x="695325" y="1592262"/>
            <a:ext cx="10801350" cy="197862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600" dirty="0" err="1">
                <a:solidFill>
                  <a:schemeClr val="tx1"/>
                </a:solidFill>
                <a:latin typeface="Courier New" panose="02070309020205020404" pitchFamily="49" charset="0"/>
                <a:cs typeface="Courier New" panose="02070309020205020404" pitchFamily="49" charset="0"/>
              </a:rPr>
              <a:t>data.input</a:t>
            </a:r>
            <a:r>
              <a:rPr lang="en-US" altLang="ko-Kore-KR" sz="1600" dirty="0">
                <a:solidFill>
                  <a:schemeClr val="tx1"/>
                </a:solidFill>
                <a:latin typeface="Courier New" panose="02070309020205020404" pitchFamily="49" charset="0"/>
                <a:cs typeface="Courier New" panose="02070309020205020404" pitchFamily="49" charset="0"/>
              </a:rPr>
              <a:t> = </a:t>
            </a:r>
            <a:r>
              <a:rPr lang="en-US" altLang="ko-Kore-KR" sz="1600" dirty="0" err="1">
                <a:solidFill>
                  <a:schemeClr val="tx1"/>
                </a:solidFill>
                <a:latin typeface="Courier New" panose="02070309020205020404" pitchFamily="49" charset="0"/>
                <a:cs typeface="Courier New" panose="02070309020205020404" pitchFamily="49" charset="0"/>
              </a:rPr>
              <a:t>GetAssayData</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visium.brain</a:t>
            </a:r>
            <a:r>
              <a:rPr lang="en-US" altLang="ko-Kore-KR" sz="1600" dirty="0">
                <a:solidFill>
                  <a:schemeClr val="tx1"/>
                </a:solidFill>
                <a:latin typeface="Courier New" panose="02070309020205020404" pitchFamily="49" charset="0"/>
                <a:cs typeface="Courier New" panose="02070309020205020404" pitchFamily="49" charset="0"/>
              </a:rPr>
              <a:t>, slot = "data", assay = "SCT")</a:t>
            </a:r>
          </a:p>
          <a:p>
            <a:r>
              <a:rPr lang="en-US" altLang="ko-Kore-KR" sz="1600" dirty="0">
                <a:solidFill>
                  <a:schemeClr val="tx1"/>
                </a:solidFill>
                <a:latin typeface="Courier New" panose="02070309020205020404" pitchFamily="49" charset="0"/>
                <a:cs typeface="Courier New" panose="02070309020205020404" pitchFamily="49" charset="0"/>
              </a:rPr>
              <a:t>meta = </a:t>
            </a:r>
            <a:r>
              <a:rPr lang="en-US" altLang="ko-Kore-KR" sz="1600" dirty="0" err="1">
                <a:solidFill>
                  <a:schemeClr val="tx1"/>
                </a:solidFill>
                <a:latin typeface="Courier New" panose="02070309020205020404" pitchFamily="49" charset="0"/>
                <a:cs typeface="Courier New" panose="02070309020205020404" pitchFamily="49" charset="0"/>
              </a:rPr>
              <a:t>data.frame</a:t>
            </a:r>
            <a:r>
              <a:rPr lang="en-US" altLang="ko-Kore-KR" sz="1600" dirty="0">
                <a:solidFill>
                  <a:schemeClr val="tx1"/>
                </a:solidFill>
                <a:latin typeface="Courier New" panose="02070309020205020404" pitchFamily="49" charset="0"/>
                <a:cs typeface="Courier New" panose="02070309020205020404" pitchFamily="49" charset="0"/>
              </a:rPr>
              <a:t>(labels = Idents(</a:t>
            </a:r>
            <a:r>
              <a:rPr lang="en-US" altLang="ko-Kore-KR" sz="1600" dirty="0" err="1">
                <a:solidFill>
                  <a:schemeClr val="tx1"/>
                </a:solidFill>
                <a:latin typeface="Courier New" panose="02070309020205020404" pitchFamily="49" charset="0"/>
                <a:cs typeface="Courier New" panose="02070309020205020404" pitchFamily="49" charset="0"/>
              </a:rPr>
              <a:t>visium.brain</a:t>
            </a:r>
            <a:r>
              <a:rPr lang="en-US" altLang="ko-Kore-KR" sz="1600" dirty="0">
                <a:solidFill>
                  <a:schemeClr val="tx1"/>
                </a:solidFill>
                <a:latin typeface="Courier New" panose="02070309020205020404" pitchFamily="49" charset="0"/>
                <a:cs typeface="Courier New" panose="02070309020205020404" pitchFamily="49" charset="0"/>
              </a:rPr>
              <a:t>), </a:t>
            </a:r>
          </a:p>
          <a:p>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row.names</a:t>
            </a:r>
            <a:r>
              <a:rPr lang="en-US" altLang="ko-Kore-KR" sz="1600" dirty="0">
                <a:solidFill>
                  <a:schemeClr val="tx1"/>
                </a:solidFill>
                <a:latin typeface="Courier New" panose="02070309020205020404" pitchFamily="49" charset="0"/>
                <a:cs typeface="Courier New" panose="02070309020205020404" pitchFamily="49" charset="0"/>
              </a:rPr>
              <a:t> = names(Idents(</a:t>
            </a:r>
            <a:r>
              <a:rPr lang="en-US" altLang="ko-Kore-KR" sz="1600" dirty="0" err="1">
                <a:solidFill>
                  <a:schemeClr val="tx1"/>
                </a:solidFill>
                <a:latin typeface="Courier New" panose="02070309020205020404" pitchFamily="49" charset="0"/>
                <a:cs typeface="Courier New" panose="02070309020205020404" pitchFamily="49" charset="0"/>
              </a:rPr>
              <a:t>visium.brain</a:t>
            </a:r>
            <a:r>
              <a:rPr lang="en-US" altLang="ko-Kore-KR" sz="1600" dirty="0">
                <a:solidFill>
                  <a:schemeClr val="tx1"/>
                </a:solidFill>
                <a:latin typeface="Courier New" panose="02070309020205020404" pitchFamily="49" charset="0"/>
                <a:cs typeface="Courier New" panose="02070309020205020404" pitchFamily="49" charset="0"/>
              </a:rPr>
              <a:t>)))</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400" dirty="0">
                <a:solidFill>
                  <a:schemeClr val="tx1"/>
                </a:solidFill>
                <a:latin typeface="Arial" panose="020B0604020202020204" pitchFamily="34" charset="0"/>
                <a:cs typeface="Arial" panose="020B0604020202020204" pitchFamily="34" charset="0"/>
              </a:rPr>
              <a:t># check the cell labels</a:t>
            </a:r>
          </a:p>
          <a:p>
            <a:r>
              <a:rPr lang="en-US" altLang="ko-Kore-KR" sz="1600" dirty="0">
                <a:solidFill>
                  <a:schemeClr val="tx1"/>
                </a:solidFill>
                <a:latin typeface="Courier New" panose="02070309020205020404" pitchFamily="49" charset="0"/>
                <a:cs typeface="Courier New" panose="02070309020205020404" pitchFamily="49" charset="0"/>
              </a:rPr>
              <a:t>unique(</a:t>
            </a:r>
            <a:r>
              <a:rPr lang="en-US" altLang="ko-Kore-KR" sz="1600" dirty="0" err="1">
                <a:solidFill>
                  <a:schemeClr val="tx1"/>
                </a:solidFill>
                <a:latin typeface="Courier New" panose="02070309020205020404" pitchFamily="49" charset="0"/>
                <a:cs typeface="Courier New" panose="02070309020205020404" pitchFamily="49" charset="0"/>
              </a:rPr>
              <a:t>meta$labels</a:t>
            </a:r>
            <a:r>
              <a:rPr lang="en-US" altLang="ko-Kore-KR" sz="1600" dirty="0">
                <a:solidFill>
                  <a:schemeClr val="tx1"/>
                </a:solidFill>
                <a:latin typeface="Courier New" panose="02070309020205020404" pitchFamily="49" charset="0"/>
                <a:cs typeface="Courier New" panose="02070309020205020404" pitchFamily="49" charset="0"/>
              </a:rPr>
              <a:t>)</a:t>
            </a:r>
          </a:p>
        </p:txBody>
      </p:sp>
      <p:pic>
        <p:nvPicPr>
          <p:cNvPr id="3" name="Picture 13">
            <a:extLst>
              <a:ext uri="{FF2B5EF4-FFF2-40B4-BE49-F238E27FC236}">
                <a16:creationId xmlns:a16="http://schemas.microsoft.com/office/drawing/2014/main" id="{A38B5C54-C98C-3002-12E9-EEC1E3109E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5325" y="3834415"/>
            <a:ext cx="7900441" cy="774552"/>
          </a:xfrm>
          <a:prstGeom prst="rect">
            <a:avLst/>
          </a:prstGeom>
        </p:spPr>
      </p:pic>
      <p:sp>
        <p:nvSpPr>
          <p:cNvPr id="16" name="TextBox 15">
            <a:extLst>
              <a:ext uri="{FF2B5EF4-FFF2-40B4-BE49-F238E27FC236}">
                <a16:creationId xmlns:a16="http://schemas.microsoft.com/office/drawing/2014/main" id="{083C1CDB-0ED7-FCBE-2576-47B6208EDFA8}"/>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6AABB62-BCF2-522E-AFBE-2402BD911BF1}"/>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C656D94-8542-E40F-AB28-A8C2C4D2B07C}"/>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9" name="TextBox 18">
            <a:extLst>
              <a:ext uri="{FF2B5EF4-FFF2-40B4-BE49-F238E27FC236}">
                <a16:creationId xmlns:a16="http://schemas.microsoft.com/office/drawing/2014/main" id="{45745EFD-8E55-9412-4F5A-6E6C83EA2FEB}"/>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B0FDEB0D-4552-6F24-7B0C-47061CC123DA}"/>
              </a:ext>
            </a:extLst>
          </p:cNvPr>
          <p:cNvCxnSpPr>
            <a:cxnSpLocks/>
            <a:stCxn id="16" idx="3"/>
            <a:endCxn id="17"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19">
            <a:extLst>
              <a:ext uri="{FF2B5EF4-FFF2-40B4-BE49-F238E27FC236}">
                <a16:creationId xmlns:a16="http://schemas.microsoft.com/office/drawing/2014/main" id="{F215D550-CC17-B905-3659-68B6C674AB63}"/>
              </a:ext>
            </a:extLst>
          </p:cNvPr>
          <p:cNvCxnSpPr>
            <a:cxnSpLocks/>
            <a:stCxn id="18" idx="3"/>
            <a:endCxn id="19"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6285BFA9-AA43-AE32-7373-5D1FA45C2164}"/>
              </a:ext>
            </a:extLst>
          </p:cNvPr>
          <p:cNvCxnSpPr>
            <a:cxnSpLocks/>
            <a:stCxn id="17" idx="3"/>
            <a:endCxn id="18"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397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1E58-7DB2-B05C-ABE8-1203474B1FF2}"/>
              </a:ext>
            </a:extLst>
          </p:cNvPr>
          <p:cNvSpPr>
            <a:spLocks noGrp="1"/>
          </p:cNvSpPr>
          <p:nvPr>
            <p:ph type="title"/>
          </p:nvPr>
        </p:nvSpPr>
        <p:spPr/>
        <p:txBody>
          <a:bodyPr>
            <a:normAutofit/>
          </a:bodyPr>
          <a:lstStyle/>
          <a:p>
            <a:r>
              <a:rPr lang="en-US" altLang="ko-Kore-KR" dirty="0"/>
              <a:t>Load spatial imaging information</a:t>
            </a:r>
            <a:endParaRPr lang="en-KR" dirty="0"/>
          </a:p>
        </p:txBody>
      </p:sp>
      <p:sp>
        <p:nvSpPr>
          <p:cNvPr id="4" name="Date Placeholder 3">
            <a:extLst>
              <a:ext uri="{FF2B5EF4-FFF2-40B4-BE49-F238E27FC236}">
                <a16:creationId xmlns:a16="http://schemas.microsoft.com/office/drawing/2014/main" id="{2563651D-C64C-A61E-F228-6BDC804DBF7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4BB96751-B9DE-5072-15FB-AED6F3354791}"/>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2BDEA453-C448-44D6-25E0-037B7E6560B2}"/>
              </a:ext>
            </a:extLst>
          </p:cNvPr>
          <p:cNvSpPr>
            <a:spLocks noGrp="1"/>
          </p:cNvSpPr>
          <p:nvPr>
            <p:ph type="sldNum" sz="quarter" idx="12"/>
          </p:nvPr>
        </p:nvSpPr>
        <p:spPr/>
        <p:txBody>
          <a:bodyPr/>
          <a:lstStyle/>
          <a:p>
            <a:fld id="{11828C5E-8CE4-D747-8F0F-AA7D410D5DC1}" type="slidenum">
              <a:rPr lang="en-KR" smtClean="0"/>
              <a:pPr/>
              <a:t>68</a:t>
            </a:fld>
            <a:endParaRPr lang="en-KR" dirty="0"/>
          </a:p>
        </p:txBody>
      </p:sp>
      <p:sp>
        <p:nvSpPr>
          <p:cNvPr id="7" name="직사각형 5">
            <a:extLst>
              <a:ext uri="{FF2B5EF4-FFF2-40B4-BE49-F238E27FC236}">
                <a16:creationId xmlns:a16="http://schemas.microsoft.com/office/drawing/2014/main" id="{AB1985F5-10F0-E956-A107-B3AC4D43BADC}"/>
              </a:ext>
            </a:extLst>
          </p:cNvPr>
          <p:cNvSpPr/>
          <p:nvPr/>
        </p:nvSpPr>
        <p:spPr>
          <a:xfrm>
            <a:off x="695325" y="1592261"/>
            <a:ext cx="10801350" cy="3389641"/>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400" dirty="0">
                <a:solidFill>
                  <a:schemeClr val="tx1"/>
                </a:solidFill>
                <a:latin typeface="Arial" panose="020B0604020202020204" pitchFamily="34" charset="0"/>
                <a:cs typeface="Arial" panose="020B0604020202020204" pitchFamily="34" charset="0"/>
              </a:rPr>
              <a:t># Load spatial imaging information to get the spot information.</a:t>
            </a:r>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spatial.locs</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GetTissueCoordinates</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visium.brain</a:t>
            </a:r>
            <a:r>
              <a:rPr lang="en-US" altLang="ko-KR" sz="1600" dirty="0">
                <a:solidFill>
                  <a:schemeClr val="tx1"/>
                </a:solidFill>
                <a:latin typeface="Courier New" panose="02070309020205020404" pitchFamily="49" charset="0"/>
                <a:cs typeface="Courier New" panose="02070309020205020404" pitchFamily="49" charset="0"/>
              </a:rPr>
              <a:t>, scale = NULL, </a:t>
            </a:r>
          </a:p>
          <a:p>
            <a:r>
              <a:rPr lang="en-US" altLang="ko-KR" sz="1600" dirty="0">
                <a:solidFill>
                  <a:schemeClr val="tx1"/>
                </a:solidFill>
                <a:latin typeface="Courier New" panose="02070309020205020404" pitchFamily="49" charset="0"/>
                <a:cs typeface="Courier New" panose="02070309020205020404" pitchFamily="49" charset="0"/>
              </a:rPr>
              <a:t>					cols = c("</a:t>
            </a:r>
            <a:r>
              <a:rPr lang="en-US" altLang="ko-KR" sz="1600" dirty="0" err="1">
                <a:solidFill>
                  <a:schemeClr val="tx1"/>
                </a:solidFill>
                <a:latin typeface="Courier New" panose="02070309020205020404" pitchFamily="49" charset="0"/>
                <a:cs typeface="Courier New" panose="02070309020205020404" pitchFamily="49" charset="0"/>
              </a:rPr>
              <a:t>imagerow</a:t>
            </a:r>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imagecol</a:t>
            </a:r>
            <a:r>
              <a:rPr lang="en-US" altLang="ko-KR" sz="1600" dirty="0">
                <a:solidFill>
                  <a:schemeClr val="tx1"/>
                </a:solidFill>
                <a:latin typeface="Courier New" panose="02070309020205020404" pitchFamily="49" charset="0"/>
                <a:cs typeface="Courier New" panose="02070309020205020404" pitchFamily="49" charset="0"/>
              </a:rPr>
              <a:t>"))</a:t>
            </a:r>
          </a:p>
          <a:p>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err="1">
                <a:solidFill>
                  <a:schemeClr val="tx1"/>
                </a:solidFill>
                <a:latin typeface="Courier New" panose="02070309020205020404" pitchFamily="49" charset="0"/>
                <a:cs typeface="Courier New" panose="02070309020205020404" pitchFamily="49" charset="0"/>
              </a:rPr>
              <a:t>scale.factors</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jsonlite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fromJSON</a:t>
            </a:r>
            <a:r>
              <a:rPr lang="en-US" altLang="ko-KR" sz="1600" dirty="0">
                <a:solidFill>
                  <a:schemeClr val="tx1"/>
                </a:solidFill>
                <a:latin typeface="Courier New" panose="02070309020205020404" pitchFamily="49" charset="0"/>
                <a:cs typeface="Courier New" panose="02070309020205020404" pitchFamily="49" charset="0"/>
              </a:rPr>
              <a:t>(txt = "</a:t>
            </a:r>
            <a:r>
              <a:rPr lang="en-US" altLang="ko-KR" sz="1600" dirty="0" err="1">
                <a:solidFill>
                  <a:schemeClr val="tx1"/>
                </a:solidFill>
                <a:latin typeface="Courier New" panose="02070309020205020404" pitchFamily="49" charset="0"/>
                <a:cs typeface="Courier New" panose="02070309020205020404" pitchFamily="49" charset="0"/>
              </a:rPr>
              <a:t>KOGO_scalefactors_json.json</a:t>
            </a:r>
            <a:r>
              <a:rPr lang="en-US" altLang="ko-KR" sz="1600" dirty="0">
                <a:solidFill>
                  <a:schemeClr val="tx1"/>
                </a:solidFill>
                <a:latin typeface="Courier New" panose="02070309020205020404" pitchFamily="49" charset="0"/>
                <a:cs typeface="Courier New" panose="02070309020205020404" pitchFamily="49" charset="0"/>
              </a:rPr>
              <a:t>")</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scale.factors</a:t>
            </a:r>
            <a:r>
              <a:rPr lang="en-US" altLang="ko-KR" sz="1600" dirty="0">
                <a:solidFill>
                  <a:schemeClr val="tx1"/>
                </a:solidFill>
                <a:latin typeface="Courier New" panose="02070309020205020404" pitchFamily="49" charset="0"/>
                <a:cs typeface="Courier New" panose="02070309020205020404" pitchFamily="49" charset="0"/>
              </a:rPr>
              <a:t> = list(</a:t>
            </a:r>
            <a:r>
              <a:rPr lang="en-US" altLang="ko-KR" sz="1600" dirty="0" err="1">
                <a:solidFill>
                  <a:schemeClr val="tx1"/>
                </a:solidFill>
                <a:latin typeface="Courier New" panose="02070309020205020404" pitchFamily="49" charset="0"/>
                <a:cs typeface="Courier New" panose="02070309020205020404" pitchFamily="49" charset="0"/>
              </a:rPr>
              <a:t>spot.diameter</a:t>
            </a:r>
            <a:r>
              <a:rPr lang="en-US" altLang="ko-KR" sz="1600" dirty="0">
                <a:solidFill>
                  <a:schemeClr val="tx1"/>
                </a:solidFill>
                <a:latin typeface="Courier New" panose="02070309020205020404" pitchFamily="49" charset="0"/>
                <a:cs typeface="Courier New" panose="02070309020205020404" pitchFamily="49" charset="0"/>
              </a:rPr>
              <a:t> = 65, </a:t>
            </a:r>
          </a:p>
          <a:p>
            <a:r>
              <a:rPr lang="en-US" altLang="ko-KR" sz="1600" dirty="0">
                <a:solidFill>
                  <a:schemeClr val="tx1"/>
                </a:solidFill>
                <a:latin typeface="Courier New" panose="02070309020205020404" pitchFamily="49" charset="0"/>
                <a:cs typeface="Courier New" panose="02070309020205020404" pitchFamily="49" charset="0"/>
              </a:rPr>
              <a:t>			spot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scale.factors$spot_diameter_fullres</a:t>
            </a:r>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a:solidFill>
                  <a:schemeClr val="tx1"/>
                </a:solidFill>
                <a:latin typeface="Courier New" panose="02070309020205020404" pitchFamily="49" charset="0"/>
                <a:cs typeface="Courier New" panose="02070309020205020404" pitchFamily="49" charset="0"/>
              </a:rPr>
              <a:t>			fiducial = </a:t>
            </a:r>
            <a:r>
              <a:rPr lang="en-US" altLang="ko-KR" sz="1600" dirty="0" err="1">
                <a:solidFill>
                  <a:schemeClr val="tx1"/>
                </a:solidFill>
                <a:latin typeface="Courier New" panose="02070309020205020404" pitchFamily="49" charset="0"/>
                <a:cs typeface="Courier New" panose="02070309020205020404" pitchFamily="49" charset="0"/>
              </a:rPr>
              <a:t>scale.factors$fiducial_diameter_fullres</a:t>
            </a:r>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a:solidFill>
                  <a:schemeClr val="tx1"/>
                </a:solidFill>
                <a:latin typeface="Courier New" panose="02070309020205020404" pitchFamily="49" charset="0"/>
                <a:cs typeface="Courier New" panose="02070309020205020404" pitchFamily="49" charset="0"/>
              </a:rPr>
              <a:t>			hires = </a:t>
            </a:r>
            <a:r>
              <a:rPr lang="en-US" altLang="ko-KR" sz="1600" dirty="0" err="1">
                <a:solidFill>
                  <a:schemeClr val="tx1"/>
                </a:solidFill>
                <a:latin typeface="Courier New" panose="02070309020205020404" pitchFamily="49" charset="0"/>
                <a:cs typeface="Courier New" panose="02070309020205020404" pitchFamily="49" charset="0"/>
              </a:rPr>
              <a:t>scale.factors$tissue_hires_scalef</a:t>
            </a:r>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lowres</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scale.factors$tissue_lowres_scalef</a:t>
            </a:r>
            <a:r>
              <a:rPr lang="en-US" altLang="ko-KR" sz="16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4C917B93-6757-4413-745C-876D8CABA90D}"/>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7B31C41-96CA-4B14-D49C-8CDF34F0C9E2}"/>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7A0EB6F-0E51-8C4E-43A4-F99C83BD5EEE}"/>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9" name="TextBox 18">
            <a:extLst>
              <a:ext uri="{FF2B5EF4-FFF2-40B4-BE49-F238E27FC236}">
                <a16:creationId xmlns:a16="http://schemas.microsoft.com/office/drawing/2014/main" id="{6A97B511-A96D-90DC-6923-44775722BEB2}"/>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624019EC-F0B5-B767-11D6-73E30058F104}"/>
              </a:ext>
            </a:extLst>
          </p:cNvPr>
          <p:cNvCxnSpPr>
            <a:cxnSpLocks/>
            <a:stCxn id="3" idx="3"/>
            <a:endCxn id="17"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19">
            <a:extLst>
              <a:ext uri="{FF2B5EF4-FFF2-40B4-BE49-F238E27FC236}">
                <a16:creationId xmlns:a16="http://schemas.microsoft.com/office/drawing/2014/main" id="{BF033003-5422-64B1-0628-5D7AE2A51308}"/>
              </a:ext>
            </a:extLst>
          </p:cNvPr>
          <p:cNvCxnSpPr>
            <a:cxnSpLocks/>
            <a:stCxn id="18" idx="3"/>
            <a:endCxn id="19"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5C60D7A9-CE34-02FA-C1F6-3BE46E08A236}"/>
              </a:ext>
            </a:extLst>
          </p:cNvPr>
          <p:cNvCxnSpPr>
            <a:cxnSpLocks/>
            <a:stCxn id="17" idx="3"/>
            <a:endCxn id="18"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33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0A96C-1FFB-E458-32FD-9A653B10A539}"/>
              </a:ext>
            </a:extLst>
          </p:cNvPr>
          <p:cNvSpPr>
            <a:spLocks noGrp="1"/>
          </p:cNvSpPr>
          <p:nvPr>
            <p:ph type="title"/>
          </p:nvPr>
        </p:nvSpPr>
        <p:spPr/>
        <p:txBody>
          <a:bodyPr>
            <a:normAutofit/>
          </a:bodyPr>
          <a:lstStyle/>
          <a:p>
            <a:r>
              <a:rPr lang="en-US" altLang="ko-Kore-KR" dirty="0"/>
              <a:t>Create a </a:t>
            </a:r>
            <a:r>
              <a:rPr lang="en-US" altLang="ko-Kore-KR" dirty="0" err="1"/>
              <a:t>CellChat</a:t>
            </a:r>
            <a:r>
              <a:rPr lang="en-US" altLang="ko-Kore-KR" dirty="0"/>
              <a:t> object</a:t>
            </a:r>
            <a:endParaRPr lang="en-KR" dirty="0"/>
          </a:p>
        </p:txBody>
      </p:sp>
      <p:sp>
        <p:nvSpPr>
          <p:cNvPr id="4" name="Date Placeholder 3">
            <a:extLst>
              <a:ext uri="{FF2B5EF4-FFF2-40B4-BE49-F238E27FC236}">
                <a16:creationId xmlns:a16="http://schemas.microsoft.com/office/drawing/2014/main" id="{7808A1DA-DBC0-163D-B1D9-29B990A838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3B905821-B44E-14B8-FFBD-97D32A86031B}"/>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F378B20-950B-5125-77DE-FDBBE87EB8C3}"/>
              </a:ext>
            </a:extLst>
          </p:cNvPr>
          <p:cNvSpPr>
            <a:spLocks noGrp="1"/>
          </p:cNvSpPr>
          <p:nvPr>
            <p:ph type="sldNum" sz="quarter" idx="12"/>
          </p:nvPr>
        </p:nvSpPr>
        <p:spPr/>
        <p:txBody>
          <a:bodyPr/>
          <a:lstStyle/>
          <a:p>
            <a:fld id="{11828C5E-8CE4-D747-8F0F-AA7D410D5DC1}" type="slidenum">
              <a:rPr lang="en-KR" smtClean="0"/>
              <a:pPr/>
              <a:t>69</a:t>
            </a:fld>
            <a:endParaRPr lang="en-KR" dirty="0"/>
          </a:p>
        </p:txBody>
      </p:sp>
      <p:sp>
        <p:nvSpPr>
          <p:cNvPr id="7" name="직사각형 5">
            <a:extLst>
              <a:ext uri="{FF2B5EF4-FFF2-40B4-BE49-F238E27FC236}">
                <a16:creationId xmlns:a16="http://schemas.microsoft.com/office/drawing/2014/main" id="{5CC2E4D4-0947-8D7F-576B-0221182A6760}"/>
              </a:ext>
            </a:extLst>
          </p:cNvPr>
          <p:cNvSpPr/>
          <p:nvPr/>
        </p:nvSpPr>
        <p:spPr>
          <a:xfrm>
            <a:off x="695325" y="1592263"/>
            <a:ext cx="10801350" cy="2135079"/>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400" dirty="0">
                <a:solidFill>
                  <a:schemeClr val="tx1"/>
                </a:solidFill>
                <a:latin typeface="Arial" panose="020B0604020202020204" pitchFamily="34" charset="0"/>
                <a:cs typeface="Arial" panose="020B0604020202020204" pitchFamily="34" charset="0"/>
              </a:rPr>
              <a:t># Create a </a:t>
            </a:r>
            <a:r>
              <a:rPr lang="en-US" altLang="ko-Kore-KR" sz="1400" dirty="0" err="1">
                <a:solidFill>
                  <a:schemeClr val="tx1"/>
                </a:solidFill>
                <a:latin typeface="Arial" panose="020B0604020202020204" pitchFamily="34" charset="0"/>
                <a:cs typeface="Arial" panose="020B0604020202020204" pitchFamily="34" charset="0"/>
              </a:rPr>
              <a:t>CellChat</a:t>
            </a:r>
            <a:r>
              <a:rPr lang="en-US" altLang="ko-Kore-KR" sz="1400" dirty="0">
                <a:solidFill>
                  <a:schemeClr val="tx1"/>
                </a:solidFill>
                <a:latin typeface="Arial" panose="020B0604020202020204" pitchFamily="34" charset="0"/>
                <a:cs typeface="Arial" panose="020B0604020202020204" pitchFamily="34" charset="0"/>
              </a:rPr>
              <a:t> object for the downstream analysis.</a:t>
            </a:r>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 </a:t>
            </a:r>
            <a:r>
              <a:rPr lang="en-US" altLang="ko-Kore-KR" sz="1600" dirty="0" err="1">
                <a:solidFill>
                  <a:schemeClr val="tx1"/>
                </a:solidFill>
                <a:latin typeface="Courier New" panose="02070309020205020404" pitchFamily="49" charset="0"/>
                <a:cs typeface="Courier New" panose="02070309020205020404" pitchFamily="49" charset="0"/>
              </a:rPr>
              <a:t>createCellChat</a:t>
            </a:r>
            <a:r>
              <a:rPr lang="en-US" altLang="ko-Kore-KR" sz="1600" dirty="0">
                <a:solidFill>
                  <a:schemeClr val="tx1"/>
                </a:solidFill>
                <a:latin typeface="Courier New" panose="02070309020205020404" pitchFamily="49" charset="0"/>
                <a:cs typeface="Courier New" panose="02070309020205020404" pitchFamily="49" charset="0"/>
              </a:rPr>
              <a:t>(object = </a:t>
            </a:r>
            <a:r>
              <a:rPr lang="en-US" altLang="ko-Kore-KR" sz="1600" dirty="0" err="1">
                <a:solidFill>
                  <a:schemeClr val="tx1"/>
                </a:solidFill>
                <a:latin typeface="Courier New" panose="02070309020205020404" pitchFamily="49" charset="0"/>
                <a:cs typeface="Courier New" panose="02070309020205020404" pitchFamily="49" charset="0"/>
              </a:rPr>
              <a:t>data.input</a:t>
            </a:r>
            <a:r>
              <a:rPr lang="en-US" altLang="ko-Kore-KR" sz="1600" dirty="0">
                <a:solidFill>
                  <a:schemeClr val="tx1"/>
                </a:solidFill>
                <a:latin typeface="Courier New" panose="02070309020205020404" pitchFamily="49" charset="0"/>
                <a:cs typeface="Courier New" panose="02070309020205020404" pitchFamily="49" charset="0"/>
              </a:rPr>
              <a:t>, meta = meta, </a:t>
            </a:r>
            <a:r>
              <a:rPr lang="en-US" altLang="ko-Kore-KR" sz="1600" dirty="0" err="1">
                <a:solidFill>
                  <a:schemeClr val="tx1"/>
                </a:solidFill>
                <a:latin typeface="Courier New" panose="02070309020205020404" pitchFamily="49" charset="0"/>
                <a:cs typeface="Courier New" panose="02070309020205020404" pitchFamily="49" charset="0"/>
              </a:rPr>
              <a:t>group.by</a:t>
            </a:r>
            <a:r>
              <a:rPr lang="en-US" altLang="ko-Kore-KR" sz="1600" dirty="0">
                <a:solidFill>
                  <a:schemeClr val="tx1"/>
                </a:solidFill>
                <a:latin typeface="Courier New" panose="02070309020205020404" pitchFamily="49" charset="0"/>
                <a:cs typeface="Courier New" panose="02070309020205020404" pitchFamily="49" charset="0"/>
              </a:rPr>
              <a:t> = "labels",</a:t>
            </a:r>
          </a:p>
          <a:p>
            <a:r>
              <a:rPr lang="en-US" altLang="ko-Kore-KR" sz="1600" dirty="0">
                <a:solidFill>
                  <a:schemeClr val="tx1"/>
                </a:solidFill>
                <a:latin typeface="Courier New" panose="02070309020205020404" pitchFamily="49" charset="0"/>
                <a:cs typeface="Courier New" panose="02070309020205020404" pitchFamily="49" charset="0"/>
              </a:rPr>
              <a:t>				datatype = "spatial", coordinates = </a:t>
            </a:r>
            <a:r>
              <a:rPr lang="en-US" altLang="ko-Kore-KR" sz="1600" dirty="0" err="1">
                <a:solidFill>
                  <a:schemeClr val="tx1"/>
                </a:solidFill>
                <a:latin typeface="Courier New" panose="02070309020205020404" pitchFamily="49" charset="0"/>
                <a:cs typeface="Courier New" panose="02070309020205020404" pitchFamily="49" charset="0"/>
              </a:rPr>
              <a:t>spatial.locs</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scale.factors</a:t>
            </a:r>
            <a:r>
              <a:rPr lang="en-US" altLang="ko-Kore-KR" sz="1600" dirty="0">
                <a:solidFill>
                  <a:schemeClr val="tx1"/>
                </a:solidFill>
                <a:latin typeface="Courier New" panose="02070309020205020404" pitchFamily="49" charset="0"/>
                <a:cs typeface="Courier New" panose="02070309020205020404" pitchFamily="49" charset="0"/>
              </a:rPr>
              <a:t> = </a:t>
            </a:r>
            <a:r>
              <a:rPr lang="en-US" altLang="ko-Kore-KR" sz="1600" dirty="0" err="1">
                <a:solidFill>
                  <a:schemeClr val="tx1"/>
                </a:solidFill>
                <a:latin typeface="Courier New" panose="02070309020205020404" pitchFamily="49" charset="0"/>
                <a:cs typeface="Courier New" panose="02070309020205020404" pitchFamily="49" charset="0"/>
              </a:rPr>
              <a:t>scale.factors</a:t>
            </a:r>
            <a:r>
              <a:rPr lang="en-US" altLang="ko-Kore-KR" sz="1600" dirty="0">
                <a:solidFill>
                  <a:schemeClr val="tx1"/>
                </a:solidFill>
                <a:latin typeface="Courier New" panose="02070309020205020404" pitchFamily="49" charset="0"/>
                <a:cs typeface="Courier New" panose="02070309020205020404" pitchFamily="49" charset="0"/>
              </a:rPr>
              <a:t>)</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600" dirty="0" err="1">
                <a:solidFill>
                  <a:schemeClr val="tx1"/>
                </a:solidFill>
                <a:latin typeface="Courier New" panose="02070309020205020404" pitchFamily="49" charset="0"/>
                <a:cs typeface="Courier New" panose="02070309020205020404" pitchFamily="49" charset="0"/>
              </a:rPr>
              <a:t>cellchat</a:t>
            </a:r>
            <a:endParaRPr lang="en-US" altLang="ko-Kore-KR" sz="1600" dirty="0">
              <a:solidFill>
                <a:schemeClr val="tx1"/>
              </a:solidFill>
              <a:latin typeface="Courier New" panose="02070309020205020404" pitchFamily="49" charset="0"/>
              <a:cs typeface="Courier New" panose="02070309020205020404" pitchFamily="49" charset="0"/>
            </a:endParaRPr>
          </a:p>
        </p:txBody>
      </p:sp>
      <p:pic>
        <p:nvPicPr>
          <p:cNvPr id="3" name="Picture 10">
            <a:extLst>
              <a:ext uri="{FF2B5EF4-FFF2-40B4-BE49-F238E27FC236}">
                <a16:creationId xmlns:a16="http://schemas.microsoft.com/office/drawing/2014/main" id="{3F668ECC-A7D0-37BC-8C98-47BDA74157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9512" y="3945418"/>
            <a:ext cx="5310347" cy="2223145"/>
          </a:xfrm>
          <a:prstGeom prst="rect">
            <a:avLst/>
          </a:prstGeom>
        </p:spPr>
      </p:pic>
      <p:sp>
        <p:nvSpPr>
          <p:cNvPr id="16" name="TextBox 15">
            <a:extLst>
              <a:ext uri="{FF2B5EF4-FFF2-40B4-BE49-F238E27FC236}">
                <a16:creationId xmlns:a16="http://schemas.microsoft.com/office/drawing/2014/main" id="{BFD88D43-DE95-F01B-0D35-AC0E8CF38D4F}"/>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26551BF-1D8A-7AB1-AFE9-228D37BAB26C}"/>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42DDF144-8DD1-95BF-F20D-13123665D460}"/>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9" name="TextBox 18">
            <a:extLst>
              <a:ext uri="{FF2B5EF4-FFF2-40B4-BE49-F238E27FC236}">
                <a16:creationId xmlns:a16="http://schemas.microsoft.com/office/drawing/2014/main" id="{4927B0A6-F502-EE68-73AA-93A23AD43A1C}"/>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6606992A-3B18-A53B-F6CF-63C3D19303F8}"/>
              </a:ext>
            </a:extLst>
          </p:cNvPr>
          <p:cNvCxnSpPr>
            <a:cxnSpLocks/>
            <a:stCxn id="16" idx="3"/>
            <a:endCxn id="17"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19">
            <a:extLst>
              <a:ext uri="{FF2B5EF4-FFF2-40B4-BE49-F238E27FC236}">
                <a16:creationId xmlns:a16="http://schemas.microsoft.com/office/drawing/2014/main" id="{EB2B9CC3-CE75-A293-79D8-0D3EDBFC822E}"/>
              </a:ext>
            </a:extLst>
          </p:cNvPr>
          <p:cNvCxnSpPr>
            <a:cxnSpLocks/>
            <a:stCxn id="18" idx="3"/>
            <a:endCxn id="19"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63C082EB-EE29-C29C-4D61-4D7D4C89FC08}"/>
              </a:ext>
            </a:extLst>
          </p:cNvPr>
          <p:cNvCxnSpPr>
            <a:cxnSpLocks/>
            <a:stCxn id="17" idx="3"/>
            <a:endCxn id="18"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412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Several ways to use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746900"/>
            <a:ext cx="3627782" cy="413958"/>
          </a:xfrm>
        </p:spPr>
        <p:txBody>
          <a:bodyPr>
            <a:normAutofit lnSpcReduction="10000"/>
          </a:bodyPr>
          <a:lstStyle/>
          <a:p>
            <a:pPr marL="0" indent="0" algn="ctr">
              <a:buNone/>
            </a:pPr>
            <a:r>
              <a:rPr lang="en-US" b="1" dirty="0"/>
              <a:t>Command line</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7</a:t>
            </a:fld>
            <a:endParaRPr lang="en-KR" dirty="0"/>
          </a:p>
        </p:txBody>
      </p:sp>
      <p:pic>
        <p:nvPicPr>
          <p:cNvPr id="11" name="Picture 10">
            <a:extLst>
              <a:ext uri="{FF2B5EF4-FFF2-40B4-BE49-F238E27FC236}">
                <a16:creationId xmlns:a16="http://schemas.microsoft.com/office/drawing/2014/main" id="{D1C8CD9E-813F-9314-F1E2-B643DEF2D35F}"/>
              </a:ext>
            </a:extLst>
          </p:cNvPr>
          <p:cNvPicPr>
            <a:picLocks noChangeAspect="1"/>
          </p:cNvPicPr>
          <p:nvPr/>
        </p:nvPicPr>
        <p:blipFill>
          <a:blip r:embed="rId2"/>
          <a:stretch>
            <a:fillRect/>
          </a:stretch>
        </p:blipFill>
        <p:spPr>
          <a:xfrm>
            <a:off x="410817" y="2310096"/>
            <a:ext cx="3627783" cy="2667703"/>
          </a:xfrm>
          <a:prstGeom prst="rect">
            <a:avLst/>
          </a:prstGeom>
        </p:spPr>
      </p:pic>
      <p:sp>
        <p:nvSpPr>
          <p:cNvPr id="12" name="Content Placeholder 2">
            <a:extLst>
              <a:ext uri="{FF2B5EF4-FFF2-40B4-BE49-F238E27FC236}">
                <a16:creationId xmlns:a16="http://schemas.microsoft.com/office/drawing/2014/main" id="{666582D5-E52A-476A-5DA7-94059C702949}"/>
              </a:ext>
            </a:extLst>
          </p:cNvPr>
          <p:cNvSpPr txBox="1">
            <a:spLocks/>
          </p:cNvSpPr>
          <p:nvPr/>
        </p:nvSpPr>
        <p:spPr>
          <a:xfrm>
            <a:off x="4160354" y="1746900"/>
            <a:ext cx="3871291"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Graphical user interface</a:t>
            </a:r>
          </a:p>
        </p:txBody>
      </p:sp>
      <p:sp>
        <p:nvSpPr>
          <p:cNvPr id="13" name="Content Placeholder 2">
            <a:extLst>
              <a:ext uri="{FF2B5EF4-FFF2-40B4-BE49-F238E27FC236}">
                <a16:creationId xmlns:a16="http://schemas.microsoft.com/office/drawing/2014/main" id="{05D83D09-A1E9-001B-B5FB-931EE38AFBA6}"/>
              </a:ext>
            </a:extLst>
          </p:cNvPr>
          <p:cNvSpPr txBox="1">
            <a:spLocks/>
          </p:cNvSpPr>
          <p:nvPr/>
        </p:nvSpPr>
        <p:spPr>
          <a:xfrm>
            <a:off x="8153400" y="1746900"/>
            <a:ext cx="3627782"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t>Rstudio</a:t>
            </a:r>
            <a:endParaRPr lang="en-US" b="1" dirty="0"/>
          </a:p>
        </p:txBody>
      </p:sp>
      <p:pic>
        <p:nvPicPr>
          <p:cNvPr id="16" name="Picture 15">
            <a:extLst>
              <a:ext uri="{FF2B5EF4-FFF2-40B4-BE49-F238E27FC236}">
                <a16:creationId xmlns:a16="http://schemas.microsoft.com/office/drawing/2014/main" id="{4D25CB6C-D1C0-8D7A-863D-B56AB68CC064}"/>
              </a:ext>
            </a:extLst>
          </p:cNvPr>
          <p:cNvPicPr>
            <a:picLocks noChangeAspect="1"/>
          </p:cNvPicPr>
          <p:nvPr/>
        </p:nvPicPr>
        <p:blipFill>
          <a:blip r:embed="rId3"/>
          <a:stretch>
            <a:fillRect/>
          </a:stretch>
        </p:blipFill>
        <p:spPr>
          <a:xfrm>
            <a:off x="4160354" y="2310096"/>
            <a:ext cx="3871291" cy="3125018"/>
          </a:xfrm>
          <a:prstGeom prst="rect">
            <a:avLst/>
          </a:prstGeom>
        </p:spPr>
      </p:pic>
      <p:pic>
        <p:nvPicPr>
          <p:cNvPr id="17" name="Picture 16">
            <a:extLst>
              <a:ext uri="{FF2B5EF4-FFF2-40B4-BE49-F238E27FC236}">
                <a16:creationId xmlns:a16="http://schemas.microsoft.com/office/drawing/2014/main" id="{3B08234B-670C-4BCB-F870-9A5BE079742E}"/>
              </a:ext>
            </a:extLst>
          </p:cNvPr>
          <p:cNvPicPr>
            <a:picLocks noChangeAspect="1"/>
          </p:cNvPicPr>
          <p:nvPr/>
        </p:nvPicPr>
        <p:blipFill>
          <a:blip r:embed="rId4"/>
          <a:stretch>
            <a:fillRect/>
          </a:stretch>
        </p:blipFill>
        <p:spPr>
          <a:xfrm>
            <a:off x="8239539" y="2310096"/>
            <a:ext cx="3455503" cy="3450827"/>
          </a:xfrm>
          <a:prstGeom prst="rect">
            <a:avLst/>
          </a:prstGeom>
        </p:spPr>
      </p:pic>
      <p:sp>
        <p:nvSpPr>
          <p:cNvPr id="7" name="Footer Placeholder 9">
            <a:extLst>
              <a:ext uri="{FF2B5EF4-FFF2-40B4-BE49-F238E27FC236}">
                <a16:creationId xmlns:a16="http://schemas.microsoft.com/office/drawing/2014/main" id="{5E4D9B62-3A16-CF44-D01D-7E4BD9108BA3}"/>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41966495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E406F-0D80-8C94-0632-0CA5B6C18C93}"/>
              </a:ext>
            </a:extLst>
          </p:cNvPr>
          <p:cNvSpPr>
            <a:spLocks noGrp="1"/>
          </p:cNvSpPr>
          <p:nvPr>
            <p:ph type="title"/>
          </p:nvPr>
        </p:nvSpPr>
        <p:spPr/>
        <p:txBody>
          <a:bodyPr>
            <a:normAutofit/>
          </a:bodyPr>
          <a:lstStyle/>
          <a:p>
            <a:r>
              <a:rPr lang="en-US" altLang="ko-Kore-KR" dirty="0"/>
              <a:t>Set the ligand-receptor interaction database</a:t>
            </a:r>
            <a:endParaRPr lang="en-KR" dirty="0"/>
          </a:p>
        </p:txBody>
      </p:sp>
      <p:sp>
        <p:nvSpPr>
          <p:cNvPr id="4" name="Date Placeholder 3">
            <a:extLst>
              <a:ext uri="{FF2B5EF4-FFF2-40B4-BE49-F238E27FC236}">
                <a16:creationId xmlns:a16="http://schemas.microsoft.com/office/drawing/2014/main" id="{509AE3AA-5F45-75F9-AD6C-870F8969BE08}"/>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23231911-A1A7-9477-881D-CFA0EE8A68F9}"/>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1ECE482E-B293-4E07-97B9-6228F368D7C6}"/>
              </a:ext>
            </a:extLst>
          </p:cNvPr>
          <p:cNvSpPr>
            <a:spLocks noGrp="1"/>
          </p:cNvSpPr>
          <p:nvPr>
            <p:ph type="sldNum" sz="quarter" idx="12"/>
          </p:nvPr>
        </p:nvSpPr>
        <p:spPr/>
        <p:txBody>
          <a:bodyPr/>
          <a:lstStyle/>
          <a:p>
            <a:fld id="{11828C5E-8CE4-D747-8F0F-AA7D410D5DC1}" type="slidenum">
              <a:rPr lang="en-KR" smtClean="0"/>
              <a:pPr/>
              <a:t>70</a:t>
            </a:fld>
            <a:endParaRPr lang="en-KR" dirty="0"/>
          </a:p>
        </p:txBody>
      </p:sp>
      <p:sp>
        <p:nvSpPr>
          <p:cNvPr id="7" name="직사각형 5">
            <a:extLst>
              <a:ext uri="{FF2B5EF4-FFF2-40B4-BE49-F238E27FC236}">
                <a16:creationId xmlns:a16="http://schemas.microsoft.com/office/drawing/2014/main" id="{5E650958-2E0F-4DCA-018C-4E3DC4621457}"/>
              </a:ext>
            </a:extLst>
          </p:cNvPr>
          <p:cNvSpPr/>
          <p:nvPr/>
        </p:nvSpPr>
        <p:spPr>
          <a:xfrm>
            <a:off x="695325" y="1592263"/>
            <a:ext cx="10801350" cy="98796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600" dirty="0" err="1">
                <a:solidFill>
                  <a:schemeClr val="tx1"/>
                </a:solidFill>
                <a:latin typeface="Courier New" panose="02070309020205020404" pitchFamily="49" charset="0"/>
                <a:cs typeface="Courier New" panose="02070309020205020404" pitchFamily="49" charset="0"/>
              </a:rPr>
              <a:t>CellChatDB</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CellChatDB.mouse</a:t>
            </a:r>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600" dirty="0" err="1">
                <a:solidFill>
                  <a:schemeClr val="tx1"/>
                </a:solidFill>
                <a:latin typeface="Courier New" panose="02070309020205020404" pitchFamily="49" charset="0"/>
                <a:cs typeface="Courier New" panose="02070309020205020404" pitchFamily="49" charset="0"/>
              </a:rPr>
              <a:t>cellchat@DB</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CellChatDB</a:t>
            </a:r>
            <a:endParaRPr lang="en-US" altLang="ko-Kore-KR" sz="1600"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85CA4805-DD1E-3766-86F3-78F27A793B02}"/>
              </a:ext>
            </a:extLst>
          </p:cNvPr>
          <p:cNvSpPr txBox="1"/>
          <p:nvPr/>
        </p:nvSpPr>
        <p:spPr>
          <a:xfrm>
            <a:off x="695325" y="2942231"/>
            <a:ext cx="10801350" cy="1200329"/>
          </a:xfrm>
          <a:prstGeom prst="rect">
            <a:avLst/>
          </a:prstGeom>
          <a:noFill/>
        </p:spPr>
        <p:txBody>
          <a:bodyPr wrap="square">
            <a:spAutoFit/>
          </a:bodyPr>
          <a:lstStyle/>
          <a:p>
            <a:r>
              <a:rPr lang="en-US" altLang="ko-Kore-KR" sz="1800" dirty="0" err="1">
                <a:latin typeface="Arial" panose="020B0604020202020204" pitchFamily="34" charset="0"/>
                <a:cs typeface="Arial" panose="020B0604020202020204" pitchFamily="34" charset="0"/>
              </a:rPr>
              <a:t>CellChatDB</a:t>
            </a:r>
            <a:r>
              <a:rPr lang="en-US" altLang="ko-Kore-KR" sz="1800" dirty="0">
                <a:latin typeface="Arial" panose="020B0604020202020204" pitchFamily="34" charset="0"/>
                <a:cs typeface="Arial" panose="020B0604020202020204" pitchFamily="34" charset="0"/>
              </a:rPr>
              <a:t> </a:t>
            </a:r>
            <a:r>
              <a:rPr lang="en-US" altLang="ko-KR" sz="1800" dirty="0">
                <a:latin typeface="Arial" panose="020B0604020202020204" pitchFamily="34" charset="0"/>
                <a:cs typeface="Arial" panose="020B0604020202020204" pitchFamily="34" charset="0"/>
              </a:rPr>
              <a:t>:</a:t>
            </a:r>
            <a:r>
              <a:rPr lang="en-US" altLang="ko-Kore-KR" sz="1800" dirty="0">
                <a:latin typeface="Arial" panose="020B0604020202020204" pitchFamily="34" charset="0"/>
                <a:cs typeface="Arial" panose="020B0604020202020204" pitchFamily="34" charset="0"/>
              </a:rPr>
              <a:t> Manually curated database of literature-supported ligand-receptor interactions in both </a:t>
            </a:r>
            <a:r>
              <a:rPr lang="en-US" altLang="ko-Kore-KR" sz="1800" b="1" dirty="0">
                <a:latin typeface="Arial" panose="020B0604020202020204" pitchFamily="34" charset="0"/>
                <a:cs typeface="Arial" panose="020B0604020202020204" pitchFamily="34" charset="0"/>
              </a:rPr>
              <a:t>human and mouse</a:t>
            </a:r>
            <a:r>
              <a:rPr lang="en-US" altLang="ko-Kore-KR" sz="1800" dirty="0">
                <a:latin typeface="Arial" panose="020B0604020202020204" pitchFamily="34" charset="0"/>
                <a:cs typeface="Arial" panose="020B0604020202020204" pitchFamily="34" charset="0"/>
              </a:rPr>
              <a:t>.</a:t>
            </a:r>
          </a:p>
          <a:p>
            <a:endParaRPr lang="en-US" altLang="ko-Kore-KR" sz="1800" dirty="0">
              <a:latin typeface="Arial" panose="020B0604020202020204" pitchFamily="34" charset="0"/>
              <a:cs typeface="Arial" panose="020B0604020202020204" pitchFamily="34" charset="0"/>
            </a:endParaRPr>
          </a:p>
          <a:p>
            <a:r>
              <a:rPr lang="en-US" altLang="ko-Kore-KR" sz="1800" dirty="0">
                <a:latin typeface="Arial" panose="020B0604020202020204" pitchFamily="34" charset="0"/>
                <a:cs typeface="Arial" panose="020B0604020202020204" pitchFamily="34" charset="0"/>
              </a:rPr>
              <a:t>Since our toy data is a mouse brain 10x </a:t>
            </a:r>
            <a:r>
              <a:rPr lang="en-US" altLang="ko-Kore-KR" sz="1800" dirty="0" err="1">
                <a:latin typeface="Arial" panose="020B0604020202020204" pitchFamily="34" charset="0"/>
                <a:cs typeface="Arial" panose="020B0604020202020204" pitchFamily="34" charset="0"/>
              </a:rPr>
              <a:t>visium</a:t>
            </a:r>
            <a:r>
              <a:rPr lang="en-US" altLang="ko-Kore-KR" sz="1800" dirty="0">
                <a:latin typeface="Arial" panose="020B0604020202020204" pitchFamily="34" charset="0"/>
                <a:cs typeface="Arial" panose="020B0604020202020204" pitchFamily="34" charset="0"/>
              </a:rPr>
              <a:t> data, we load </a:t>
            </a:r>
            <a:r>
              <a:rPr lang="en-US" altLang="ko-Kore-KR" sz="1800" b="1" dirty="0" err="1">
                <a:solidFill>
                  <a:srgbClr val="C00000"/>
                </a:solidFill>
                <a:latin typeface="Arial" panose="020B0604020202020204" pitchFamily="34" charset="0"/>
                <a:cs typeface="Arial" panose="020B0604020202020204" pitchFamily="34" charset="0"/>
              </a:rPr>
              <a:t>CellChatDB.mouse</a:t>
            </a:r>
            <a:endParaRPr lang="da" altLang="ko-Kore-KR" sz="1800" b="1" dirty="0">
              <a:solidFill>
                <a:srgbClr val="C0000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26D2E72-D7B3-AA90-DB2E-62866AEF5E08}"/>
              </a:ext>
            </a:extLst>
          </p:cNvPr>
          <p:cNvSpPr txBox="1"/>
          <p:nvPr/>
        </p:nvSpPr>
        <p:spPr>
          <a:xfrm>
            <a:off x="-4605" y="-5252"/>
            <a:ext cx="973343"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DC94656-6C71-5DB1-71A5-32D8AB308562}"/>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BBA7BDE-DA11-0F40-DF68-040A706976A2}"/>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0" name="TextBox 19">
            <a:extLst>
              <a:ext uri="{FF2B5EF4-FFF2-40B4-BE49-F238E27FC236}">
                <a16:creationId xmlns:a16="http://schemas.microsoft.com/office/drawing/2014/main" id="{1128223F-2265-E17E-C585-9FA7E58B5F44}"/>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FB6A9890-9894-6573-4FB1-B25D62BEC74F}"/>
              </a:ext>
            </a:extLst>
          </p:cNvPr>
          <p:cNvCxnSpPr>
            <a:cxnSpLocks/>
            <a:stCxn id="17" idx="3"/>
            <a:endCxn id="18" idx="1"/>
          </p:cNvCxnSpPr>
          <p:nvPr/>
        </p:nvCxnSpPr>
        <p:spPr>
          <a:xfrm flipV="1">
            <a:off x="968738" y="117858"/>
            <a:ext cx="1709005"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55836C64-B87D-7C82-C932-3EE078EC7F60}"/>
              </a:ext>
            </a:extLst>
          </p:cNvPr>
          <p:cNvCxnSpPr>
            <a:cxnSpLocks/>
            <a:stCxn id="19" idx="3"/>
            <a:endCxn id="20"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34BAF6-28A9-A2E8-F0A6-F88D53AA46DF}"/>
              </a:ext>
            </a:extLst>
          </p:cNvPr>
          <p:cNvCxnSpPr>
            <a:cxnSpLocks/>
            <a:stCxn id="18" idx="3"/>
            <a:endCxn id="19"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203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02172"/>
            <a:ext cx="11198085" cy="967721"/>
          </a:xfrm>
        </p:spPr>
        <p:txBody>
          <a:bodyPr>
            <a:normAutofit fontScale="90000"/>
          </a:bodyPr>
          <a:lstStyle/>
          <a:p>
            <a:r>
              <a:rPr lang="en-KR"/>
              <a:t>Preprocess of the expression data for cell-cell communication analysis</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71</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337494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400" dirty="0">
                <a:solidFill>
                  <a:schemeClr val="tx1"/>
                </a:solidFill>
                <a:latin typeface="Arial" panose="020B0604020202020204" pitchFamily="34" charset="0"/>
                <a:cs typeface="Arial" panose="020B0604020202020204" pitchFamily="34" charset="0"/>
              </a:rPr>
              <a:t># Subset the expression data of signaling genes for </a:t>
            </a:r>
            <a:r>
              <a:rPr lang="en-US" altLang="ko-Kore-KR" sz="1400" b="1" dirty="0">
                <a:solidFill>
                  <a:schemeClr val="tx1"/>
                </a:solidFill>
                <a:latin typeface="Arial" panose="020B0604020202020204" pitchFamily="34" charset="0"/>
                <a:cs typeface="Arial" panose="020B0604020202020204" pitchFamily="34" charset="0"/>
              </a:rPr>
              <a:t>saving computation cost</a:t>
            </a:r>
            <a:endParaRPr lang="en-US" altLang="ko-Kore-KR" sz="1400" dirty="0">
              <a:solidFill>
                <a:schemeClr val="tx1"/>
              </a:solidFill>
              <a:latin typeface="Arial" panose="020B0604020202020204" pitchFamily="34" charset="0"/>
              <a:cs typeface="Arial" panose="020B0604020202020204" pitchFamily="34" charset="0"/>
            </a:endParaRP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subsetData</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400" dirty="0">
                <a:solidFill>
                  <a:schemeClr val="tx1"/>
                </a:solidFill>
                <a:latin typeface="Arial" panose="020B0604020202020204" pitchFamily="34" charset="0"/>
                <a:cs typeface="Arial" panose="020B0604020202020204" pitchFamily="34" charset="0"/>
              </a:rPr>
              <a:t># do parallel</a:t>
            </a:r>
          </a:p>
          <a:p>
            <a:r>
              <a:rPr lang="en-US" altLang="ko-Kore-KR" sz="1600" dirty="0">
                <a:solidFill>
                  <a:schemeClr val="tx1"/>
                </a:solidFill>
                <a:latin typeface="Courier New" panose="02070309020205020404" pitchFamily="49" charset="0"/>
                <a:cs typeface="Courier New" panose="02070309020205020404" pitchFamily="49" charset="0"/>
              </a:rPr>
              <a:t>future::plan("multisession”, workers = 4)</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400" dirty="0">
                <a:solidFill>
                  <a:schemeClr val="tx1"/>
                </a:solidFill>
                <a:latin typeface="Arial" panose="020B0604020202020204" pitchFamily="34" charset="0"/>
                <a:cs typeface="Arial" panose="020B0604020202020204" pitchFamily="34" charset="0"/>
              </a:rPr>
              <a:t># Identify over-expressed ligands or receptors in one cell group </a:t>
            </a: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identifyOverExpressedGenes</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400" dirty="0">
                <a:solidFill>
                  <a:schemeClr val="tx1"/>
                </a:solidFill>
                <a:latin typeface="Arial" panose="020B0604020202020204" pitchFamily="34" charset="0"/>
                <a:cs typeface="Arial" panose="020B0604020202020204" pitchFamily="34" charset="0"/>
              </a:rPr>
              <a:t># Identify over-expressed ligand-receptor interactions if either ligand or receptor is over-expressed.</a:t>
            </a: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identifyOverExpressedInteractions</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a:t>
            </a:r>
          </a:p>
        </p:txBody>
      </p:sp>
      <p:sp>
        <p:nvSpPr>
          <p:cNvPr id="24" name="TextBox 23">
            <a:extLst>
              <a:ext uri="{FF2B5EF4-FFF2-40B4-BE49-F238E27FC236}">
                <a16:creationId xmlns:a16="http://schemas.microsoft.com/office/drawing/2014/main" id="{4CD31FF8-30DB-2C0B-58F2-8A35737BC55D}"/>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EC6DD3D-A20B-358F-7BF0-B7DE642136DB}"/>
              </a:ext>
            </a:extLst>
          </p:cNvPr>
          <p:cNvSpPr txBox="1"/>
          <p:nvPr/>
        </p:nvSpPr>
        <p:spPr>
          <a:xfrm>
            <a:off x="2677743" y="-5253"/>
            <a:ext cx="107112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5AD7601-E1A6-7861-4970-37996F67D572}"/>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7" name="TextBox 26">
            <a:extLst>
              <a:ext uri="{FF2B5EF4-FFF2-40B4-BE49-F238E27FC236}">
                <a16:creationId xmlns:a16="http://schemas.microsoft.com/office/drawing/2014/main" id="{021E4A08-8423-CDD6-FC4E-AB12C88D8EB9}"/>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8" name="Straight Connector 17">
            <a:extLst>
              <a:ext uri="{FF2B5EF4-FFF2-40B4-BE49-F238E27FC236}">
                <a16:creationId xmlns:a16="http://schemas.microsoft.com/office/drawing/2014/main" id="{87E371A5-E4A2-39DE-E004-D8788A098804}"/>
              </a:ext>
            </a:extLst>
          </p:cNvPr>
          <p:cNvCxnSpPr>
            <a:cxnSpLocks/>
            <a:stCxn id="24" idx="3"/>
            <a:endCxn id="25"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34737012-7560-564F-E639-AEF6FB51D2AA}"/>
              </a:ext>
            </a:extLst>
          </p:cNvPr>
          <p:cNvCxnSpPr>
            <a:cxnSpLocks/>
            <a:stCxn id="26" idx="3"/>
            <a:endCxn id="27" idx="1"/>
          </p:cNvCxnSpPr>
          <p:nvPr/>
        </p:nvCxnSpPr>
        <p:spPr>
          <a:xfrm flipV="1">
            <a:off x="8506913" y="113661"/>
            <a:ext cx="2301375"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6E970414-09BB-7380-BBB1-EC5B251C373E}"/>
              </a:ext>
            </a:extLst>
          </p:cNvPr>
          <p:cNvCxnSpPr>
            <a:cxnSpLocks/>
            <a:stCxn id="25" idx="3"/>
            <a:endCxn id="26" idx="1"/>
          </p:cNvCxnSpPr>
          <p:nvPr/>
        </p:nvCxnSpPr>
        <p:spPr>
          <a:xfrm>
            <a:off x="3748870" y="117858"/>
            <a:ext cx="2061471"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5415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35102"/>
            <a:ext cx="11198085" cy="925681"/>
          </a:xfrm>
        </p:spPr>
        <p:txBody>
          <a:bodyPr>
            <a:normAutofit fontScale="90000"/>
          </a:bodyPr>
          <a:lstStyle/>
          <a:p>
            <a:r>
              <a:rPr lang="en-KR"/>
              <a:t>Compute the communication probability and infer cellular communication network</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72</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2"/>
            <a:ext cx="10801350" cy="3018484"/>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400" dirty="0">
                <a:solidFill>
                  <a:schemeClr val="tx1"/>
                </a:solidFill>
                <a:latin typeface="Arial" panose="020B0604020202020204" pitchFamily="34" charset="0"/>
                <a:cs typeface="Arial" panose="020B0604020202020204" pitchFamily="34" charset="0"/>
              </a:rPr>
              <a:t># Infers the biologically significant cell-cell communication with permutation test</a:t>
            </a: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computeCommunProb</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type = "</a:t>
            </a:r>
            <a:r>
              <a:rPr lang="en-US" altLang="ko-Kore-KR" sz="1600" dirty="0" err="1">
                <a:solidFill>
                  <a:schemeClr val="tx1"/>
                </a:solidFill>
                <a:latin typeface="Courier New" panose="02070309020205020404" pitchFamily="49" charset="0"/>
                <a:cs typeface="Courier New" panose="02070309020205020404" pitchFamily="49" charset="0"/>
              </a:rPr>
              <a:t>truncatedMean</a:t>
            </a:r>
            <a:r>
              <a:rPr lang="en-US" altLang="ko-Kore-KR" sz="1600" dirty="0">
                <a:solidFill>
                  <a:schemeClr val="tx1"/>
                </a:solidFill>
                <a:latin typeface="Courier New" panose="02070309020205020404" pitchFamily="49" charset="0"/>
                <a:cs typeface="Courier New" panose="02070309020205020404" pitchFamily="49" charset="0"/>
              </a:rPr>
              <a:t>", trim = 0.1, </a:t>
            </a:r>
          </a:p>
          <a:p>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distance.use</a:t>
            </a:r>
            <a:r>
              <a:rPr lang="en-US" altLang="ko-Kore-KR" sz="1600" dirty="0">
                <a:solidFill>
                  <a:schemeClr val="tx1"/>
                </a:solidFill>
                <a:latin typeface="Courier New" panose="02070309020205020404" pitchFamily="49" charset="0"/>
                <a:cs typeface="Courier New" panose="02070309020205020404" pitchFamily="49" charset="0"/>
              </a:rPr>
              <a:t> = TRUE, </a:t>
            </a:r>
            <a:r>
              <a:rPr lang="en-US" altLang="ko-Kore-KR" sz="1600" dirty="0" err="1">
                <a:solidFill>
                  <a:schemeClr val="tx1"/>
                </a:solidFill>
                <a:latin typeface="Courier New" panose="02070309020205020404" pitchFamily="49" charset="0"/>
                <a:cs typeface="Courier New" panose="02070309020205020404" pitchFamily="49" charset="0"/>
              </a:rPr>
              <a:t>interaction.length</a:t>
            </a:r>
            <a:r>
              <a:rPr lang="en-US" altLang="ko-Kore-KR" sz="1600" dirty="0">
                <a:solidFill>
                  <a:schemeClr val="tx1"/>
                </a:solidFill>
                <a:latin typeface="Courier New" panose="02070309020205020404" pitchFamily="49" charset="0"/>
                <a:cs typeface="Courier New" panose="02070309020205020404" pitchFamily="49" charset="0"/>
              </a:rPr>
              <a:t> = 200, </a:t>
            </a:r>
          </a:p>
          <a:p>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scale.distance</a:t>
            </a:r>
            <a:r>
              <a:rPr lang="en-US" altLang="ko-Kore-KR" sz="1600" dirty="0">
                <a:solidFill>
                  <a:schemeClr val="tx1"/>
                </a:solidFill>
                <a:latin typeface="Courier New" panose="02070309020205020404" pitchFamily="49" charset="0"/>
                <a:cs typeface="Courier New" panose="02070309020205020404" pitchFamily="49" charset="0"/>
              </a:rPr>
              <a:t> = 0.01)</a:t>
            </a:r>
          </a:p>
          <a:p>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filterCommunication</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min.cells</a:t>
            </a:r>
            <a:r>
              <a:rPr lang="en-US" altLang="ko-Kore-KR" sz="1600" dirty="0">
                <a:solidFill>
                  <a:schemeClr val="tx1"/>
                </a:solidFill>
                <a:latin typeface="Courier New" panose="02070309020205020404" pitchFamily="49" charset="0"/>
                <a:cs typeface="Courier New" panose="02070309020205020404" pitchFamily="49" charset="0"/>
              </a:rPr>
              <a:t> = 10)</a:t>
            </a:r>
          </a:p>
          <a:p>
            <a:endParaRPr lang="en-US" altLang="ko-Kore-KR" sz="1600" dirty="0">
              <a:solidFill>
                <a:schemeClr val="tx1"/>
              </a:solidFill>
              <a:latin typeface="Courier New" panose="02070309020205020404" pitchFamily="49" charset="0"/>
              <a:cs typeface="Courier New" panose="02070309020205020404" pitchFamily="49" charset="0"/>
            </a:endParaRPr>
          </a:p>
          <a:p>
            <a:r>
              <a:rPr lang="en-US" altLang="ko-Kore-KR" sz="1600" dirty="0" err="1">
                <a:solidFill>
                  <a:schemeClr val="tx1"/>
                </a:solidFill>
                <a:latin typeface="Courier New" panose="02070309020205020404" pitchFamily="49" charset="0"/>
                <a:cs typeface="Courier New" panose="02070309020205020404" pitchFamily="49" charset="0"/>
              </a:rPr>
              <a:t>saveRDS</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 file = '</a:t>
            </a:r>
            <a:r>
              <a:rPr lang="en-US" altLang="ko-Kore-KR" sz="1600" dirty="0" err="1">
                <a:solidFill>
                  <a:schemeClr val="tx1"/>
                </a:solidFill>
                <a:latin typeface="Courier New" panose="02070309020205020404" pitchFamily="49" charset="0"/>
                <a:cs typeface="Courier New" panose="02070309020205020404" pitchFamily="49" charset="0"/>
              </a:rPr>
              <a:t>KOGO_visium_cortex_prob_cellchat.rds</a:t>
            </a:r>
            <a:r>
              <a:rPr lang="en-US" altLang="ko-Kore-KR" sz="1600" dirty="0">
                <a:solidFill>
                  <a:schemeClr val="tx1"/>
                </a:solidFill>
                <a:latin typeface="Courier New" panose="02070309020205020404" pitchFamily="49" charset="0"/>
                <a:cs typeface="Courier New" panose="02070309020205020404" pitchFamily="49" charset="0"/>
              </a:rPr>
              <a:t>')</a:t>
            </a:r>
          </a:p>
          <a:p>
            <a:endParaRPr lang="en-US" altLang="ko-Kore-KR" sz="1400" dirty="0">
              <a:solidFill>
                <a:schemeClr val="tx1"/>
              </a:solidFill>
              <a:latin typeface="Courier New" panose="02070309020205020404" pitchFamily="49" charset="0"/>
              <a:cs typeface="Courier New" panose="02070309020205020404" pitchFamily="49" charset="0"/>
            </a:endParaRPr>
          </a:p>
          <a:p>
            <a:r>
              <a:rPr lang="en-US" altLang="ko-KR" sz="1400" dirty="0">
                <a:solidFill>
                  <a:schemeClr val="tx1"/>
                </a:solidFill>
                <a:latin typeface="Arial" panose="020B0604020202020204" pitchFamily="34" charset="0"/>
                <a:cs typeface="Arial" panose="020B0604020202020204" pitchFamily="34" charset="0"/>
              </a:rPr>
              <a:t># read RDS file if </a:t>
            </a:r>
            <a:r>
              <a:rPr lang="en-US" altLang="ko-KR" sz="1400" dirty="0" err="1">
                <a:solidFill>
                  <a:schemeClr val="tx1"/>
                </a:solidFill>
                <a:latin typeface="Arial" panose="020B0604020202020204" pitchFamily="34" charset="0"/>
                <a:cs typeface="Arial" panose="020B0604020202020204" pitchFamily="34" charset="0"/>
              </a:rPr>
              <a:t>computeCommunProb</a:t>
            </a:r>
            <a:r>
              <a:rPr lang="en-US" altLang="ko-KR" sz="1400" dirty="0">
                <a:solidFill>
                  <a:schemeClr val="tx1"/>
                </a:solidFill>
                <a:latin typeface="Arial" panose="020B0604020202020204" pitchFamily="34" charset="0"/>
                <a:cs typeface="Arial" panose="020B0604020202020204" pitchFamily="34" charset="0"/>
              </a:rPr>
              <a:t>() takes too much time </a:t>
            </a:r>
            <a:r>
              <a:rPr lang="en-US" altLang="ko-KR" sz="1400" dirty="0">
                <a:solidFill>
                  <a:srgbClr val="C00000"/>
                </a:solidFill>
                <a:latin typeface="Arial" panose="020B0604020202020204" pitchFamily="34" charset="0"/>
                <a:cs typeface="Arial" panose="020B0604020202020204" pitchFamily="34" charset="0"/>
              </a:rPr>
              <a:t>(optional)</a:t>
            </a:r>
            <a:endParaRPr lang="en-US" altLang="ko-Kore-KR" sz="1400" dirty="0">
              <a:solidFill>
                <a:srgbClr val="C00000"/>
              </a:solidFill>
              <a:latin typeface="Arial" panose="020B0604020202020204" pitchFamily="34" charset="0"/>
              <a:cs typeface="Arial" panose="020B0604020202020204" pitchFamily="34" charset="0"/>
            </a:endParaRPr>
          </a:p>
          <a:p>
            <a:r>
              <a:rPr lang="fr" altLang="ko-Kore-KR" sz="1600" dirty="0" err="1">
                <a:solidFill>
                  <a:schemeClr val="tx1"/>
                </a:solidFill>
                <a:latin typeface="Courier New" panose="02070309020205020404" pitchFamily="49" charset="0"/>
                <a:cs typeface="Courier New" panose="02070309020205020404" pitchFamily="49" charset="0"/>
              </a:rPr>
              <a:t>cellchat</a:t>
            </a:r>
            <a:r>
              <a:rPr lang="fr" altLang="ko-Kore-KR" sz="1600" dirty="0">
                <a:solidFill>
                  <a:schemeClr val="tx1"/>
                </a:solidFill>
                <a:latin typeface="Courier New" panose="02070309020205020404" pitchFamily="49" charset="0"/>
                <a:cs typeface="Courier New" panose="02070309020205020404" pitchFamily="49" charset="0"/>
              </a:rPr>
              <a:t> = </a:t>
            </a:r>
            <a:r>
              <a:rPr lang="fr" altLang="ko-Kore-KR" sz="1600" dirty="0" err="1">
                <a:solidFill>
                  <a:schemeClr val="tx1"/>
                </a:solidFill>
                <a:latin typeface="Courier New" panose="02070309020205020404" pitchFamily="49" charset="0"/>
                <a:cs typeface="Courier New" panose="02070309020205020404" pitchFamily="49" charset="0"/>
              </a:rPr>
              <a:t>readRDS</a:t>
            </a:r>
            <a:r>
              <a:rPr lang="fr" altLang="ko-Kore-KR" sz="1600" dirty="0">
                <a:solidFill>
                  <a:schemeClr val="tx1"/>
                </a:solidFill>
                <a:latin typeface="Courier New" panose="02070309020205020404" pitchFamily="49" charset="0"/>
                <a:cs typeface="Courier New" panose="02070309020205020404" pitchFamily="49" charset="0"/>
              </a:rPr>
              <a:t>("</a:t>
            </a:r>
            <a:r>
              <a:rPr lang="en-US" altLang="ko-Kore-KR" sz="1600" dirty="0" err="1">
                <a:solidFill>
                  <a:schemeClr val="tx1"/>
                </a:solidFill>
                <a:latin typeface="Courier New" panose="02070309020205020404" pitchFamily="49" charset="0"/>
                <a:cs typeface="Courier New" panose="02070309020205020404" pitchFamily="49" charset="0"/>
              </a:rPr>
              <a:t>KOGO_visium_cortex_prob_cellchat.rds</a:t>
            </a:r>
            <a:r>
              <a:rPr lang="en-US" altLang="ko-KR" sz="1600" dirty="0">
                <a:solidFill>
                  <a:schemeClr val="tx1"/>
                </a:solidFill>
                <a:latin typeface="Courier New" panose="02070309020205020404" pitchFamily="49" charset="0"/>
                <a:cs typeface="Courier New" panose="02070309020205020404" pitchFamily="49" charset="0"/>
              </a:rPr>
              <a:t>"</a:t>
            </a:r>
            <a:r>
              <a:rPr lang="fr" altLang="ko-Kore-KR" sz="16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90E52002-0703-54F3-49A5-3770F2F63C91}"/>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269E80E-85DF-27AB-57E6-A66461993B6F}"/>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7AD6D0E-7072-4084-6985-36F1856FBEC9}"/>
              </a:ext>
            </a:extLst>
          </p:cNvPr>
          <p:cNvSpPr txBox="1"/>
          <p:nvPr/>
        </p:nvSpPr>
        <p:spPr>
          <a:xfrm>
            <a:off x="5810341" y="-4015"/>
            <a:ext cx="2917786"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7" name="TextBox 16">
            <a:extLst>
              <a:ext uri="{FF2B5EF4-FFF2-40B4-BE49-F238E27FC236}">
                <a16:creationId xmlns:a16="http://schemas.microsoft.com/office/drawing/2014/main" id="{C47B173F-770D-7CCD-08FC-834F5C0A50FA}"/>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C3A8498D-C0FC-068C-09D9-FE3045CBC962}"/>
              </a:ext>
            </a:extLst>
          </p:cNvPr>
          <p:cNvCxnSpPr>
            <a:cxnSpLocks/>
            <a:stCxn id="3" idx="3"/>
            <a:endCxn id="8"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9">
            <a:extLst>
              <a:ext uri="{FF2B5EF4-FFF2-40B4-BE49-F238E27FC236}">
                <a16:creationId xmlns:a16="http://schemas.microsoft.com/office/drawing/2014/main" id="{FC0D4735-28F1-40C5-2897-8E23ADB5A4BA}"/>
              </a:ext>
            </a:extLst>
          </p:cNvPr>
          <p:cNvCxnSpPr>
            <a:cxnSpLocks/>
            <a:stCxn id="16" idx="3"/>
            <a:endCxn id="17" idx="1"/>
          </p:cNvCxnSpPr>
          <p:nvPr/>
        </p:nvCxnSpPr>
        <p:spPr>
          <a:xfrm flipV="1">
            <a:off x="8728127" y="113661"/>
            <a:ext cx="2080161"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66678CB8-7DFB-8E2C-FF49-5F3AB285AE6E}"/>
              </a:ext>
            </a:extLst>
          </p:cNvPr>
          <p:cNvCxnSpPr>
            <a:cxnSpLocks/>
            <a:stCxn id="8" idx="3"/>
            <a:endCxn id="16"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229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42206"/>
            <a:ext cx="11198085" cy="918577"/>
          </a:xfrm>
        </p:spPr>
        <p:txBody>
          <a:bodyPr>
            <a:normAutofit fontScale="90000"/>
          </a:bodyPr>
          <a:lstStyle/>
          <a:p>
            <a:r>
              <a:rPr lang="en-US" altLang="ko-Kore-KR" dirty="0"/>
              <a:t>Infer the cell-cell communication at a signaling pathway level</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73</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4"/>
            <a:ext cx="10801350" cy="102149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400" dirty="0">
                <a:solidFill>
                  <a:schemeClr val="tx1"/>
                </a:solidFill>
                <a:latin typeface="Arial" panose="020B0604020202020204" pitchFamily="34" charset="0"/>
                <a:cs typeface="Arial" panose="020B0604020202020204" pitchFamily="34" charset="0"/>
              </a:rPr>
              <a:t># Computes the communication </a:t>
            </a:r>
            <a:r>
              <a:rPr lang="en-US" altLang="ko-Kore-KR" sz="1400" dirty="0" err="1">
                <a:solidFill>
                  <a:schemeClr val="tx1"/>
                </a:solidFill>
                <a:latin typeface="Arial" panose="020B0604020202020204" pitchFamily="34" charset="0"/>
                <a:cs typeface="Arial" panose="020B0604020202020204" pitchFamily="34" charset="0"/>
              </a:rPr>
              <a:t>probablity</a:t>
            </a:r>
            <a:r>
              <a:rPr lang="en-US" altLang="ko-Kore-KR" sz="1400" dirty="0">
                <a:solidFill>
                  <a:schemeClr val="tx1"/>
                </a:solidFill>
                <a:latin typeface="Arial" panose="020B0604020202020204" pitchFamily="34" charset="0"/>
                <a:cs typeface="Arial" panose="020B0604020202020204" pitchFamily="34" charset="0"/>
              </a:rPr>
              <a:t> on signaling pathway level</a:t>
            </a:r>
          </a:p>
          <a:p>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 =</a:t>
            </a:r>
            <a:r>
              <a:rPr lang="en-US" altLang="ko-Kore-KR" sz="1600" dirty="0">
                <a:solidFill>
                  <a:schemeClr val="tx1"/>
                </a:solidFill>
                <a:latin typeface="Courier New" panose="02070309020205020404" pitchFamily="49" charset="0"/>
                <a:cs typeface="Courier New" panose="02070309020205020404" pitchFamily="49" charset="0"/>
              </a:rPr>
              <a:t> </a:t>
            </a:r>
            <a:r>
              <a:rPr lang="en-US" altLang="ko-Kore-KR" sz="1600" dirty="0" err="1">
                <a:solidFill>
                  <a:schemeClr val="tx1"/>
                </a:solidFill>
                <a:latin typeface="Courier New" panose="02070309020205020404" pitchFamily="49" charset="0"/>
                <a:cs typeface="Courier New" panose="02070309020205020404" pitchFamily="49" charset="0"/>
              </a:rPr>
              <a:t>computeCommunProbPathway</a:t>
            </a:r>
            <a:r>
              <a:rPr lang="en-US" altLang="ko-Kore-KR" sz="1600" dirty="0">
                <a:solidFill>
                  <a:schemeClr val="tx1"/>
                </a:solidFill>
                <a:latin typeface="Courier New" panose="02070309020205020404" pitchFamily="49" charset="0"/>
                <a:cs typeface="Courier New" panose="02070309020205020404" pitchFamily="49" charset="0"/>
              </a:rPr>
              <a:t>(</a:t>
            </a:r>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KR" sz="16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BC145314-F347-B638-F5BA-6B6E90B6D653}"/>
              </a:ext>
            </a:extLst>
          </p:cNvPr>
          <p:cNvSpPr txBox="1"/>
          <p:nvPr/>
        </p:nvSpPr>
        <p:spPr>
          <a:xfrm>
            <a:off x="690249" y="2909848"/>
            <a:ext cx="10801350" cy="646331"/>
          </a:xfrm>
          <a:prstGeom prst="rect">
            <a:avLst/>
          </a:prstGeom>
          <a:noFill/>
        </p:spPr>
        <p:txBody>
          <a:bodyPr wrap="square" rtlCol="0">
            <a:spAutoFit/>
          </a:bodyPr>
          <a:lstStyle/>
          <a:p>
            <a:r>
              <a:rPr lang="en-KR" dirty="0">
                <a:latin typeface="Arial" panose="020B0604020202020204" pitchFamily="34" charset="0"/>
                <a:cs typeface="Arial" panose="020B0604020202020204" pitchFamily="34" charset="0"/>
              </a:rPr>
              <a:t>The inferred intercellular communication network of each ligand-receptor pair and each signaling pathway is stored in the slot ‘net’ and ‘netP’, respectively.</a:t>
            </a:r>
          </a:p>
        </p:txBody>
      </p:sp>
      <p:sp>
        <p:nvSpPr>
          <p:cNvPr id="17" name="TextBox 16">
            <a:extLst>
              <a:ext uri="{FF2B5EF4-FFF2-40B4-BE49-F238E27FC236}">
                <a16:creationId xmlns:a16="http://schemas.microsoft.com/office/drawing/2014/main" id="{E9E673CF-6980-298E-F0BC-02EB0DCF374D}"/>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6CD48D4-2B4A-A991-5265-E23EC216E694}"/>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F6D904-1DC6-E9FB-8E43-D62E2BB57FC0}"/>
              </a:ext>
            </a:extLst>
          </p:cNvPr>
          <p:cNvSpPr txBox="1"/>
          <p:nvPr/>
        </p:nvSpPr>
        <p:spPr>
          <a:xfrm>
            <a:off x="5810341" y="-4015"/>
            <a:ext cx="2917786"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0" name="TextBox 19">
            <a:extLst>
              <a:ext uri="{FF2B5EF4-FFF2-40B4-BE49-F238E27FC236}">
                <a16:creationId xmlns:a16="http://schemas.microsoft.com/office/drawing/2014/main" id="{1C71C426-E732-5305-37DC-59C3B29B5E07}"/>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9B2F6D23-4884-9099-EB08-060105D78FD4}"/>
              </a:ext>
            </a:extLst>
          </p:cNvPr>
          <p:cNvCxnSpPr>
            <a:cxnSpLocks/>
            <a:stCxn id="17" idx="3"/>
            <a:endCxn id="18"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81941EE6-4948-6A13-AA15-6B2B2489BC0E}"/>
              </a:ext>
            </a:extLst>
          </p:cNvPr>
          <p:cNvCxnSpPr>
            <a:cxnSpLocks/>
            <a:stCxn id="19" idx="3"/>
            <a:endCxn id="20" idx="1"/>
          </p:cNvCxnSpPr>
          <p:nvPr/>
        </p:nvCxnSpPr>
        <p:spPr>
          <a:xfrm flipV="1">
            <a:off x="8728127" y="113661"/>
            <a:ext cx="2080161"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B64DFB-169D-9D1E-00A8-BB34A95B0231}"/>
              </a:ext>
            </a:extLst>
          </p:cNvPr>
          <p:cNvCxnSpPr>
            <a:cxnSpLocks/>
            <a:stCxn id="18" idx="3"/>
            <a:endCxn id="19"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7059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42206"/>
            <a:ext cx="11198085" cy="918577"/>
          </a:xfrm>
        </p:spPr>
        <p:txBody>
          <a:bodyPr>
            <a:normAutofit fontScale="90000"/>
          </a:bodyPr>
          <a:lstStyle/>
          <a:p>
            <a:r>
              <a:rPr lang="en-US" altLang="ko-Kore-KR" dirty="0"/>
              <a:t>Calculate the aggregated cell-cell communication network</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74</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995953"/>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400" dirty="0">
                <a:solidFill>
                  <a:schemeClr val="tx1"/>
                </a:solidFill>
                <a:latin typeface="Arial" panose="020B0604020202020204" pitchFamily="34" charset="0"/>
                <a:cs typeface="Arial" panose="020B0604020202020204" pitchFamily="34" charset="0"/>
              </a:rPr>
              <a:t># Calculate the aggregated cell-cell communication network</a:t>
            </a:r>
          </a:p>
          <a:p>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US" sz="1600" dirty="0">
                <a:solidFill>
                  <a:schemeClr val="tx1"/>
                </a:solidFill>
                <a:latin typeface="Courier New" panose="02070309020205020404" pitchFamily="49" charset="0"/>
                <a:cs typeface="Courier New" panose="02070309020205020404" pitchFamily="49" charset="0"/>
              </a:rPr>
              <a:t> </a:t>
            </a:r>
            <a:r>
              <a:rPr lang="en-US" altLang="ko-Kore-US" sz="1600" dirty="0" err="1">
                <a:solidFill>
                  <a:schemeClr val="tx1"/>
                </a:solidFill>
                <a:latin typeface="Courier New" panose="02070309020205020404" pitchFamily="49" charset="0"/>
                <a:cs typeface="Courier New" panose="02070309020205020404" pitchFamily="49" charset="0"/>
              </a:rPr>
              <a:t>aggregateNet</a:t>
            </a:r>
            <a:r>
              <a:rPr lang="en-US" altLang="ko-Kore-US" sz="1600" dirty="0">
                <a:solidFill>
                  <a:schemeClr val="tx1"/>
                </a:solidFill>
                <a:latin typeface="Courier New" panose="02070309020205020404" pitchFamily="49" charset="0"/>
                <a:cs typeface="Courier New" panose="02070309020205020404" pitchFamily="49" charset="0"/>
              </a:rPr>
              <a:t>(</a:t>
            </a:r>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D510DFE3-D60D-A3A6-2316-02B85D24F156}"/>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BE1BB64-9666-F172-DB7F-3F06EF55C935}"/>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5CEFCAA-4D7D-9777-56F1-9E549880E7C5}"/>
              </a:ext>
            </a:extLst>
          </p:cNvPr>
          <p:cNvSpPr txBox="1"/>
          <p:nvPr/>
        </p:nvSpPr>
        <p:spPr>
          <a:xfrm>
            <a:off x="5810341" y="-4015"/>
            <a:ext cx="2917786"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7" name="TextBox 16">
            <a:extLst>
              <a:ext uri="{FF2B5EF4-FFF2-40B4-BE49-F238E27FC236}">
                <a16:creationId xmlns:a16="http://schemas.microsoft.com/office/drawing/2014/main" id="{739DC6EB-8A80-BB48-30C9-F569529275CD}"/>
              </a:ext>
            </a:extLst>
          </p:cNvPr>
          <p:cNvSpPr txBox="1"/>
          <p:nvPr/>
        </p:nvSpPr>
        <p:spPr>
          <a:xfrm>
            <a:off x="10808288" y="-9450"/>
            <a:ext cx="138371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439319CA-4E84-34A7-8F83-685FDE8031F5}"/>
              </a:ext>
            </a:extLst>
          </p:cNvPr>
          <p:cNvCxnSpPr>
            <a:cxnSpLocks/>
            <a:stCxn id="3" idx="3"/>
            <a:endCxn id="8"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9">
            <a:extLst>
              <a:ext uri="{FF2B5EF4-FFF2-40B4-BE49-F238E27FC236}">
                <a16:creationId xmlns:a16="http://schemas.microsoft.com/office/drawing/2014/main" id="{613F5CA6-4D66-E8AF-3D2B-76FF194E4507}"/>
              </a:ext>
            </a:extLst>
          </p:cNvPr>
          <p:cNvCxnSpPr>
            <a:cxnSpLocks/>
            <a:stCxn id="16" idx="3"/>
            <a:endCxn id="17" idx="1"/>
          </p:cNvCxnSpPr>
          <p:nvPr/>
        </p:nvCxnSpPr>
        <p:spPr>
          <a:xfrm flipV="1">
            <a:off x="8728127" y="113661"/>
            <a:ext cx="2080161" cy="543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14057E6D-2249-D1C0-5E1E-DE06A2B0330A}"/>
              </a:ext>
            </a:extLst>
          </p:cNvPr>
          <p:cNvCxnSpPr>
            <a:cxnSpLocks/>
            <a:stCxn id="8" idx="3"/>
            <a:endCxn id="16"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422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35102"/>
            <a:ext cx="11198085" cy="925681"/>
          </a:xfrm>
        </p:spPr>
        <p:txBody>
          <a:bodyPr>
            <a:normAutofit fontScale="90000"/>
          </a:bodyPr>
          <a:lstStyle/>
          <a:p>
            <a:r>
              <a:rPr lang="en-US" altLang="ko-Kore-KR" dirty="0"/>
              <a:t>Visualization of the aggregated cell-cell communication network</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75</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183673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400" dirty="0">
                <a:solidFill>
                  <a:schemeClr val="tx1"/>
                </a:solidFill>
                <a:latin typeface="Courier New" panose="02070309020205020404" pitchFamily="49" charset="0"/>
                <a:cs typeface="Courier New" panose="02070309020205020404" pitchFamily="49" charset="0"/>
              </a:rPr>
              <a:t>par(</a:t>
            </a:r>
            <a:r>
              <a:rPr lang="en-US" altLang="ko-Kore-US" sz="1400" dirty="0" err="1">
                <a:solidFill>
                  <a:schemeClr val="tx1"/>
                </a:solidFill>
                <a:latin typeface="Courier New" panose="02070309020205020404" pitchFamily="49" charset="0"/>
                <a:cs typeface="Courier New" panose="02070309020205020404" pitchFamily="49" charset="0"/>
              </a:rPr>
              <a:t>mfrow</a:t>
            </a:r>
            <a:r>
              <a:rPr lang="en-US" altLang="ko-Kore-US" sz="1400" dirty="0">
                <a:solidFill>
                  <a:schemeClr val="tx1"/>
                </a:solidFill>
                <a:latin typeface="Courier New" panose="02070309020205020404" pitchFamily="49" charset="0"/>
                <a:cs typeface="Courier New" panose="02070309020205020404" pitchFamily="49" charset="0"/>
              </a:rPr>
              <a:t> = c(1,2), </a:t>
            </a:r>
            <a:r>
              <a:rPr lang="en-US" altLang="ko-Kore-US" sz="1400" dirty="0" err="1">
                <a:solidFill>
                  <a:schemeClr val="tx1"/>
                </a:solidFill>
                <a:latin typeface="Courier New" panose="02070309020205020404" pitchFamily="49" charset="0"/>
                <a:cs typeface="Courier New" panose="02070309020205020404" pitchFamily="49" charset="0"/>
              </a:rPr>
              <a:t>xpd</a:t>
            </a:r>
            <a:r>
              <a:rPr lang="en-US" altLang="ko-Kore-US" sz="1400" dirty="0">
                <a:solidFill>
                  <a:schemeClr val="tx1"/>
                </a:solidFill>
                <a:latin typeface="Courier New" panose="02070309020205020404" pitchFamily="49" charset="0"/>
                <a:cs typeface="Courier New" panose="02070309020205020404" pitchFamily="49" charset="0"/>
              </a:rPr>
              <a:t>=TRUE)</a:t>
            </a:r>
          </a:p>
          <a:p>
            <a:endParaRPr lang="en-US" altLang="ko-Kore-US" sz="1400" dirty="0">
              <a:solidFill>
                <a:schemeClr val="tx1"/>
              </a:solidFill>
              <a:latin typeface="Courier New" panose="02070309020205020404" pitchFamily="49" charset="0"/>
              <a:cs typeface="Courier New" panose="02070309020205020404" pitchFamily="49" charset="0"/>
            </a:endParaRPr>
          </a:p>
          <a:p>
            <a:r>
              <a:rPr lang="en-US" altLang="ko-Kore-US" sz="1400" dirty="0" err="1">
                <a:solidFill>
                  <a:schemeClr val="tx1"/>
                </a:solidFill>
                <a:latin typeface="Courier New" panose="02070309020205020404" pitchFamily="49" charset="0"/>
                <a:cs typeface="Courier New" panose="02070309020205020404" pitchFamily="49" charset="0"/>
              </a:rPr>
              <a:t>netVisual_circle</a:t>
            </a:r>
            <a:r>
              <a:rPr lang="en-US" altLang="ko-Kore-US" sz="1400" dirty="0">
                <a:solidFill>
                  <a:schemeClr val="tx1"/>
                </a:solidFill>
                <a:latin typeface="Courier New" panose="02070309020205020404" pitchFamily="49" charset="0"/>
                <a:cs typeface="Courier New" panose="02070309020205020404" pitchFamily="49" charset="0"/>
              </a:rPr>
              <a:t>(</a:t>
            </a:r>
            <a:r>
              <a:rPr lang="en-US" altLang="ko-Kore-US" sz="1400" dirty="0" err="1">
                <a:solidFill>
                  <a:schemeClr val="tx1"/>
                </a:solidFill>
                <a:latin typeface="Courier New" panose="02070309020205020404" pitchFamily="49" charset="0"/>
                <a:cs typeface="Courier New" panose="02070309020205020404" pitchFamily="49" charset="0"/>
              </a:rPr>
              <a:t>cellchat@net$count</a:t>
            </a:r>
            <a:r>
              <a:rPr lang="en-US" altLang="ko-Kore-US" sz="1400" dirty="0">
                <a:solidFill>
                  <a:schemeClr val="tx1"/>
                </a:solidFill>
                <a:latin typeface="Courier New" panose="02070309020205020404" pitchFamily="49" charset="0"/>
                <a:cs typeface="Courier New" panose="02070309020205020404" pitchFamily="49" charset="0"/>
              </a:rPr>
              <a:t>, </a:t>
            </a:r>
            <a:r>
              <a:rPr lang="en-US" altLang="ko-Kore-US" sz="1400" dirty="0" err="1">
                <a:solidFill>
                  <a:schemeClr val="tx1"/>
                </a:solidFill>
                <a:latin typeface="Courier New" panose="02070309020205020404" pitchFamily="49" charset="0"/>
                <a:cs typeface="Courier New" panose="02070309020205020404" pitchFamily="49" charset="0"/>
              </a:rPr>
              <a:t>vertex.weight</a:t>
            </a:r>
            <a:r>
              <a:rPr lang="en-US" altLang="ko-Kore-US" sz="1400" dirty="0">
                <a:solidFill>
                  <a:schemeClr val="tx1"/>
                </a:solidFill>
                <a:latin typeface="Courier New" panose="02070309020205020404" pitchFamily="49" charset="0"/>
                <a:cs typeface="Courier New" panose="02070309020205020404" pitchFamily="49" charset="0"/>
              </a:rPr>
              <a:t> = </a:t>
            </a:r>
            <a:r>
              <a:rPr lang="en-US" altLang="ko-Kore-US" sz="1400" dirty="0" err="1">
                <a:solidFill>
                  <a:schemeClr val="tx1"/>
                </a:solidFill>
                <a:latin typeface="Courier New" panose="02070309020205020404" pitchFamily="49" charset="0"/>
                <a:cs typeface="Courier New" panose="02070309020205020404" pitchFamily="49" charset="0"/>
              </a:rPr>
              <a:t>rowSums</a:t>
            </a:r>
            <a:r>
              <a:rPr lang="en-US" altLang="ko-Kore-US" sz="1400" dirty="0">
                <a:solidFill>
                  <a:schemeClr val="tx1"/>
                </a:solidFill>
                <a:latin typeface="Courier New" panose="02070309020205020404" pitchFamily="49" charset="0"/>
                <a:cs typeface="Courier New" panose="02070309020205020404" pitchFamily="49" charset="0"/>
              </a:rPr>
              <a:t>(</a:t>
            </a:r>
            <a:r>
              <a:rPr lang="en-US" altLang="ko-Kore-US" sz="1400" dirty="0" err="1">
                <a:solidFill>
                  <a:schemeClr val="tx1"/>
                </a:solidFill>
                <a:latin typeface="Courier New" panose="02070309020205020404" pitchFamily="49" charset="0"/>
                <a:cs typeface="Courier New" panose="02070309020205020404" pitchFamily="49" charset="0"/>
              </a:rPr>
              <a:t>cellchat@net$count</a:t>
            </a:r>
            <a:r>
              <a:rPr lang="en-US" altLang="ko-Kore-US" sz="1400" dirty="0">
                <a:solidFill>
                  <a:schemeClr val="tx1"/>
                </a:solidFill>
                <a:latin typeface="Courier New" panose="02070309020205020404" pitchFamily="49" charset="0"/>
                <a:cs typeface="Courier New" panose="02070309020205020404" pitchFamily="49" charset="0"/>
              </a:rPr>
              <a:t>), </a:t>
            </a:r>
          </a:p>
          <a:p>
            <a:r>
              <a:rPr lang="en-US" altLang="ko-Kore-US" sz="1400" dirty="0">
                <a:solidFill>
                  <a:schemeClr val="tx1"/>
                </a:solidFill>
                <a:latin typeface="Courier New" panose="02070309020205020404" pitchFamily="49" charset="0"/>
                <a:cs typeface="Courier New" panose="02070309020205020404" pitchFamily="49" charset="0"/>
              </a:rPr>
              <a:t>		</a:t>
            </a:r>
            <a:r>
              <a:rPr lang="en-US" altLang="ko-Kore-US" sz="1400" dirty="0" err="1">
                <a:solidFill>
                  <a:schemeClr val="tx1"/>
                </a:solidFill>
                <a:latin typeface="Courier New" panose="02070309020205020404" pitchFamily="49" charset="0"/>
                <a:cs typeface="Courier New" panose="02070309020205020404" pitchFamily="49" charset="0"/>
              </a:rPr>
              <a:t>weight.scale</a:t>
            </a:r>
            <a:r>
              <a:rPr lang="en-US" altLang="ko-Kore-US" sz="1400" dirty="0">
                <a:solidFill>
                  <a:schemeClr val="tx1"/>
                </a:solidFill>
                <a:latin typeface="Courier New" panose="02070309020205020404" pitchFamily="49" charset="0"/>
                <a:cs typeface="Courier New" panose="02070309020205020404" pitchFamily="49" charset="0"/>
              </a:rPr>
              <a:t> = T, </a:t>
            </a:r>
            <a:r>
              <a:rPr lang="en-US" altLang="ko-Kore-US" sz="1400" dirty="0" err="1">
                <a:solidFill>
                  <a:schemeClr val="tx1"/>
                </a:solidFill>
                <a:latin typeface="Courier New" panose="02070309020205020404" pitchFamily="49" charset="0"/>
                <a:cs typeface="Courier New" panose="02070309020205020404" pitchFamily="49" charset="0"/>
              </a:rPr>
              <a:t>label.edge</a:t>
            </a:r>
            <a:r>
              <a:rPr lang="en-US" altLang="ko-Kore-US" sz="1400" dirty="0">
                <a:solidFill>
                  <a:schemeClr val="tx1"/>
                </a:solidFill>
                <a:latin typeface="Courier New" panose="02070309020205020404" pitchFamily="49" charset="0"/>
                <a:cs typeface="Courier New" panose="02070309020205020404" pitchFamily="49" charset="0"/>
              </a:rPr>
              <a:t> = F, </a:t>
            </a:r>
            <a:r>
              <a:rPr lang="en-US" altLang="ko-Kore-US" sz="1400" dirty="0" err="1">
                <a:solidFill>
                  <a:schemeClr val="tx1"/>
                </a:solidFill>
                <a:latin typeface="Courier New" panose="02070309020205020404" pitchFamily="49" charset="0"/>
                <a:cs typeface="Courier New" panose="02070309020205020404" pitchFamily="49" charset="0"/>
              </a:rPr>
              <a:t>title.name</a:t>
            </a:r>
            <a:r>
              <a:rPr lang="en-US" altLang="ko-Kore-US" sz="1400" dirty="0">
                <a:solidFill>
                  <a:schemeClr val="tx1"/>
                </a:solidFill>
                <a:latin typeface="Courier New" panose="02070309020205020404" pitchFamily="49" charset="0"/>
                <a:cs typeface="Courier New" panose="02070309020205020404" pitchFamily="49" charset="0"/>
              </a:rPr>
              <a:t> = "Number of interactions")</a:t>
            </a:r>
          </a:p>
          <a:p>
            <a:endParaRPr lang="en-US" altLang="ko-Kore-US" sz="1400" dirty="0">
              <a:solidFill>
                <a:schemeClr val="tx1"/>
              </a:solidFill>
              <a:latin typeface="Courier New" panose="02070309020205020404" pitchFamily="49" charset="0"/>
              <a:cs typeface="Courier New" panose="02070309020205020404" pitchFamily="49" charset="0"/>
            </a:endParaRPr>
          </a:p>
          <a:p>
            <a:r>
              <a:rPr lang="en-US" altLang="ko-Kore-US" sz="1400" dirty="0" err="1">
                <a:solidFill>
                  <a:schemeClr val="tx1"/>
                </a:solidFill>
                <a:latin typeface="Courier New" panose="02070309020205020404" pitchFamily="49" charset="0"/>
                <a:cs typeface="Courier New" panose="02070309020205020404" pitchFamily="49" charset="0"/>
              </a:rPr>
              <a:t>netVisual_circle</a:t>
            </a:r>
            <a:r>
              <a:rPr lang="en-US" altLang="ko-Kore-US" sz="1400" dirty="0">
                <a:solidFill>
                  <a:schemeClr val="tx1"/>
                </a:solidFill>
                <a:latin typeface="Courier New" panose="02070309020205020404" pitchFamily="49" charset="0"/>
                <a:cs typeface="Courier New" panose="02070309020205020404" pitchFamily="49" charset="0"/>
              </a:rPr>
              <a:t>(</a:t>
            </a:r>
            <a:r>
              <a:rPr lang="en-US" altLang="ko-Kore-US" sz="1400" dirty="0" err="1">
                <a:solidFill>
                  <a:schemeClr val="tx1"/>
                </a:solidFill>
                <a:latin typeface="Courier New" panose="02070309020205020404" pitchFamily="49" charset="0"/>
                <a:cs typeface="Courier New" panose="02070309020205020404" pitchFamily="49" charset="0"/>
              </a:rPr>
              <a:t>cellchat@net$weight</a:t>
            </a:r>
            <a:r>
              <a:rPr lang="en-US" altLang="ko-Kore-US" sz="1400" dirty="0">
                <a:solidFill>
                  <a:schemeClr val="tx1"/>
                </a:solidFill>
                <a:latin typeface="Courier New" panose="02070309020205020404" pitchFamily="49" charset="0"/>
                <a:cs typeface="Courier New" panose="02070309020205020404" pitchFamily="49" charset="0"/>
              </a:rPr>
              <a:t>, </a:t>
            </a:r>
            <a:r>
              <a:rPr lang="en-US" altLang="ko-Kore-US" sz="1400" dirty="0" err="1">
                <a:solidFill>
                  <a:schemeClr val="tx1"/>
                </a:solidFill>
                <a:latin typeface="Courier New" panose="02070309020205020404" pitchFamily="49" charset="0"/>
                <a:cs typeface="Courier New" panose="02070309020205020404" pitchFamily="49" charset="0"/>
              </a:rPr>
              <a:t>vertex.weight</a:t>
            </a:r>
            <a:r>
              <a:rPr lang="en-US" altLang="ko-Kore-US" sz="1400" dirty="0">
                <a:solidFill>
                  <a:schemeClr val="tx1"/>
                </a:solidFill>
                <a:latin typeface="Courier New" panose="02070309020205020404" pitchFamily="49" charset="0"/>
                <a:cs typeface="Courier New" panose="02070309020205020404" pitchFamily="49" charset="0"/>
              </a:rPr>
              <a:t> = </a:t>
            </a:r>
            <a:r>
              <a:rPr lang="en-US" altLang="ko-Kore-US" sz="1400" dirty="0" err="1">
                <a:solidFill>
                  <a:schemeClr val="tx1"/>
                </a:solidFill>
                <a:latin typeface="Courier New" panose="02070309020205020404" pitchFamily="49" charset="0"/>
                <a:cs typeface="Courier New" panose="02070309020205020404" pitchFamily="49" charset="0"/>
              </a:rPr>
              <a:t>rowSums</a:t>
            </a:r>
            <a:r>
              <a:rPr lang="en-US" altLang="ko-Kore-US" sz="1400" dirty="0">
                <a:solidFill>
                  <a:schemeClr val="tx1"/>
                </a:solidFill>
                <a:latin typeface="Courier New" panose="02070309020205020404" pitchFamily="49" charset="0"/>
                <a:cs typeface="Courier New" panose="02070309020205020404" pitchFamily="49" charset="0"/>
              </a:rPr>
              <a:t>(</a:t>
            </a:r>
            <a:r>
              <a:rPr lang="en-US" altLang="ko-Kore-US" sz="1400" dirty="0" err="1">
                <a:solidFill>
                  <a:schemeClr val="tx1"/>
                </a:solidFill>
                <a:latin typeface="Courier New" panose="02070309020205020404" pitchFamily="49" charset="0"/>
                <a:cs typeface="Courier New" panose="02070309020205020404" pitchFamily="49" charset="0"/>
              </a:rPr>
              <a:t>cellchat@net$weight</a:t>
            </a:r>
            <a:r>
              <a:rPr lang="en-US" altLang="ko-Kore-US" sz="1400" dirty="0">
                <a:solidFill>
                  <a:schemeClr val="tx1"/>
                </a:solidFill>
                <a:latin typeface="Courier New" panose="02070309020205020404" pitchFamily="49" charset="0"/>
                <a:cs typeface="Courier New" panose="02070309020205020404" pitchFamily="49" charset="0"/>
              </a:rPr>
              <a:t>), </a:t>
            </a:r>
          </a:p>
          <a:p>
            <a:r>
              <a:rPr lang="en-US" altLang="ko-Kore-US" sz="1400" dirty="0">
                <a:solidFill>
                  <a:schemeClr val="tx1"/>
                </a:solidFill>
                <a:latin typeface="Courier New" panose="02070309020205020404" pitchFamily="49" charset="0"/>
                <a:cs typeface="Courier New" panose="02070309020205020404" pitchFamily="49" charset="0"/>
              </a:rPr>
              <a:t>		</a:t>
            </a:r>
            <a:r>
              <a:rPr lang="en-US" altLang="ko-Kore-US" sz="1400" dirty="0" err="1">
                <a:solidFill>
                  <a:schemeClr val="tx1"/>
                </a:solidFill>
                <a:latin typeface="Courier New" panose="02070309020205020404" pitchFamily="49" charset="0"/>
                <a:cs typeface="Courier New" panose="02070309020205020404" pitchFamily="49" charset="0"/>
              </a:rPr>
              <a:t>weight.scale</a:t>
            </a:r>
            <a:r>
              <a:rPr lang="en-US" altLang="ko-Kore-US" sz="1400" dirty="0">
                <a:solidFill>
                  <a:schemeClr val="tx1"/>
                </a:solidFill>
                <a:latin typeface="Courier New" panose="02070309020205020404" pitchFamily="49" charset="0"/>
                <a:cs typeface="Courier New" panose="02070309020205020404" pitchFamily="49" charset="0"/>
              </a:rPr>
              <a:t> = T, </a:t>
            </a:r>
            <a:r>
              <a:rPr lang="en-US" altLang="ko-Kore-US" sz="1400" dirty="0" err="1">
                <a:solidFill>
                  <a:schemeClr val="tx1"/>
                </a:solidFill>
                <a:latin typeface="Courier New" panose="02070309020205020404" pitchFamily="49" charset="0"/>
                <a:cs typeface="Courier New" panose="02070309020205020404" pitchFamily="49" charset="0"/>
              </a:rPr>
              <a:t>label.edge</a:t>
            </a:r>
            <a:r>
              <a:rPr lang="en-US" altLang="ko-Kore-US" sz="1400" dirty="0">
                <a:solidFill>
                  <a:schemeClr val="tx1"/>
                </a:solidFill>
                <a:latin typeface="Courier New" panose="02070309020205020404" pitchFamily="49" charset="0"/>
                <a:cs typeface="Courier New" panose="02070309020205020404" pitchFamily="49" charset="0"/>
              </a:rPr>
              <a:t> = F, </a:t>
            </a:r>
            <a:r>
              <a:rPr lang="en-US" altLang="ko-Kore-US" sz="1400" dirty="0" err="1">
                <a:solidFill>
                  <a:schemeClr val="tx1"/>
                </a:solidFill>
                <a:latin typeface="Courier New" panose="02070309020205020404" pitchFamily="49" charset="0"/>
                <a:cs typeface="Courier New" panose="02070309020205020404" pitchFamily="49" charset="0"/>
              </a:rPr>
              <a:t>title.name</a:t>
            </a:r>
            <a:r>
              <a:rPr lang="en-US" altLang="ko-Kore-US" sz="1400" dirty="0">
                <a:solidFill>
                  <a:schemeClr val="tx1"/>
                </a:solidFill>
                <a:latin typeface="Courier New" panose="02070309020205020404" pitchFamily="49" charset="0"/>
                <a:cs typeface="Courier New" panose="02070309020205020404" pitchFamily="49" charset="0"/>
              </a:rPr>
              <a:t> = "Interaction weights/strength")</a:t>
            </a:r>
          </a:p>
        </p:txBody>
      </p:sp>
      <p:pic>
        <p:nvPicPr>
          <p:cNvPr id="3" name="Picture 2">
            <a:extLst>
              <a:ext uri="{FF2B5EF4-FFF2-40B4-BE49-F238E27FC236}">
                <a16:creationId xmlns:a16="http://schemas.microsoft.com/office/drawing/2014/main" id="{6D536612-FC9A-B7B8-63F0-8FE3CA31C39D}"/>
              </a:ext>
            </a:extLst>
          </p:cNvPr>
          <p:cNvPicPr>
            <a:picLocks noChangeAspect="1"/>
          </p:cNvPicPr>
          <p:nvPr/>
        </p:nvPicPr>
        <p:blipFill rotWithShape="1">
          <a:blip r:embed="rId2"/>
          <a:srcRect l="6353" t="11638" r="2500" b="20948"/>
          <a:stretch/>
        </p:blipFill>
        <p:spPr>
          <a:xfrm>
            <a:off x="2953159" y="3623224"/>
            <a:ext cx="6285681" cy="2790930"/>
          </a:xfrm>
          <a:prstGeom prst="rect">
            <a:avLst/>
          </a:prstGeom>
        </p:spPr>
      </p:pic>
      <p:sp>
        <p:nvSpPr>
          <p:cNvPr id="17" name="TextBox 16">
            <a:extLst>
              <a:ext uri="{FF2B5EF4-FFF2-40B4-BE49-F238E27FC236}">
                <a16:creationId xmlns:a16="http://schemas.microsoft.com/office/drawing/2014/main" id="{48F620A6-B8A0-082A-A90C-9C321ECEB3A9}"/>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2852631-FCEB-321A-08CF-F184476EEFA1}"/>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8A9CFFC-DFAE-665A-62E3-BAFE919638FD}"/>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0" name="TextBox 19">
            <a:extLst>
              <a:ext uri="{FF2B5EF4-FFF2-40B4-BE49-F238E27FC236}">
                <a16:creationId xmlns:a16="http://schemas.microsoft.com/office/drawing/2014/main" id="{661335AD-590F-CCEA-808A-CC18541AAAEE}"/>
              </a:ext>
            </a:extLst>
          </p:cNvPr>
          <p:cNvSpPr txBox="1"/>
          <p:nvPr/>
        </p:nvSpPr>
        <p:spPr>
          <a:xfrm>
            <a:off x="10706446" y="0"/>
            <a:ext cx="149111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F0F3EC85-BC51-3DFA-2EE1-21D494EDA4BD}"/>
              </a:ext>
            </a:extLst>
          </p:cNvPr>
          <p:cNvCxnSpPr>
            <a:cxnSpLocks/>
            <a:stCxn id="17" idx="3"/>
            <a:endCxn id="18"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C8F32538-9C44-6DFC-EE48-8810F1732034}"/>
              </a:ext>
            </a:extLst>
          </p:cNvPr>
          <p:cNvCxnSpPr>
            <a:cxnSpLocks/>
            <a:stCxn id="19" idx="3"/>
            <a:endCxn id="20" idx="1"/>
          </p:cNvCxnSpPr>
          <p:nvPr/>
        </p:nvCxnSpPr>
        <p:spPr>
          <a:xfrm>
            <a:off x="8506913" y="119096"/>
            <a:ext cx="2199533" cy="401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510B29-21D6-F691-BAA2-B95B5E1D3A58}"/>
              </a:ext>
            </a:extLst>
          </p:cNvPr>
          <p:cNvCxnSpPr>
            <a:cxnSpLocks/>
            <a:stCxn id="18" idx="3"/>
            <a:endCxn id="19"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136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Identify ligand-receptor pairs between L6b and Oligo</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76</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4"/>
            <a:ext cx="10801350" cy="83725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KR" sz="1500" dirty="0" err="1">
                <a:solidFill>
                  <a:schemeClr val="tx1"/>
                </a:solidFill>
                <a:latin typeface="Courier New" panose="02070309020205020404" pitchFamily="49" charset="0"/>
                <a:cs typeface="Courier New" panose="02070309020205020404" pitchFamily="49" charset="0"/>
              </a:rPr>
              <a:t>CellChat</a:t>
            </a:r>
            <a:r>
              <a:rPr lang="en-US" altLang="ko-Kore-KR" sz="1500" dirty="0">
                <a:solidFill>
                  <a:schemeClr val="tx1"/>
                </a:solidFill>
                <a:latin typeface="Courier New" panose="02070309020205020404" pitchFamily="49" charset="0"/>
                <a:cs typeface="Courier New" panose="02070309020205020404" pitchFamily="49" charset="0"/>
              </a:rPr>
              <a:t>::</a:t>
            </a:r>
            <a:r>
              <a:rPr lang="en-US" altLang="ko-Kore-KR" sz="1500" dirty="0" err="1">
                <a:solidFill>
                  <a:schemeClr val="tx1"/>
                </a:solidFill>
                <a:latin typeface="Courier New" panose="02070309020205020404" pitchFamily="49" charset="0"/>
                <a:cs typeface="Courier New" panose="02070309020205020404" pitchFamily="49" charset="0"/>
              </a:rPr>
              <a:t>netVisual_bubble</a:t>
            </a:r>
            <a:r>
              <a:rPr lang="en-US" altLang="ko-Kore-KR" sz="1500" dirty="0">
                <a:solidFill>
                  <a:schemeClr val="tx1"/>
                </a:solidFill>
                <a:latin typeface="Courier New" panose="02070309020205020404" pitchFamily="49" charset="0"/>
                <a:cs typeface="Courier New" panose="02070309020205020404" pitchFamily="49" charset="0"/>
              </a:rPr>
              <a:t>(</a:t>
            </a:r>
            <a:r>
              <a:rPr lang="en-US" altLang="ko-Kore-KR" sz="1500" dirty="0" err="1">
                <a:solidFill>
                  <a:schemeClr val="tx1"/>
                </a:solidFill>
                <a:latin typeface="Courier New" panose="02070309020205020404" pitchFamily="49" charset="0"/>
                <a:cs typeface="Courier New" panose="02070309020205020404" pitchFamily="49" charset="0"/>
              </a:rPr>
              <a:t>cellchat</a:t>
            </a:r>
            <a:r>
              <a:rPr lang="en-US" altLang="ko-Kore-KR" sz="1500" dirty="0">
                <a:solidFill>
                  <a:schemeClr val="tx1"/>
                </a:solidFill>
                <a:latin typeface="Courier New" panose="02070309020205020404" pitchFamily="49" charset="0"/>
                <a:cs typeface="Courier New" panose="02070309020205020404" pitchFamily="49" charset="0"/>
              </a:rPr>
              <a:t>, </a:t>
            </a:r>
            <a:r>
              <a:rPr lang="en-US" altLang="ko-Kore-KR" sz="1500" dirty="0" err="1">
                <a:solidFill>
                  <a:schemeClr val="tx1"/>
                </a:solidFill>
                <a:latin typeface="Courier New" panose="02070309020205020404" pitchFamily="49" charset="0"/>
                <a:cs typeface="Courier New" panose="02070309020205020404" pitchFamily="49" charset="0"/>
              </a:rPr>
              <a:t>sources.use</a:t>
            </a:r>
            <a:r>
              <a:rPr lang="en-US" altLang="ko-Kore-KR" sz="1500" dirty="0">
                <a:solidFill>
                  <a:schemeClr val="tx1"/>
                </a:solidFill>
                <a:latin typeface="Courier New" panose="02070309020205020404" pitchFamily="49" charset="0"/>
                <a:cs typeface="Courier New" panose="02070309020205020404" pitchFamily="49" charset="0"/>
              </a:rPr>
              <a:t> = c(</a:t>
            </a:r>
            <a:r>
              <a:rPr lang="en-US" altLang="ko-KR" sz="1500" dirty="0">
                <a:solidFill>
                  <a:schemeClr val="tx1"/>
                </a:solidFill>
                <a:latin typeface="Courier New" panose="02070309020205020404" pitchFamily="49" charset="0"/>
                <a:cs typeface="Courier New" panose="02070309020205020404" pitchFamily="49" charset="0"/>
              </a:rPr>
              <a:t>8</a:t>
            </a:r>
            <a:r>
              <a:rPr lang="en-US" altLang="ko-Kore-KR" sz="1500" dirty="0">
                <a:solidFill>
                  <a:schemeClr val="tx1"/>
                </a:solidFill>
                <a:latin typeface="Courier New" panose="02070309020205020404" pitchFamily="49" charset="0"/>
                <a:cs typeface="Courier New" panose="02070309020205020404" pitchFamily="49" charset="0"/>
              </a:rPr>
              <a:t>), </a:t>
            </a:r>
            <a:r>
              <a:rPr lang="en-US" altLang="ko-Kore-KR" sz="1500" dirty="0" err="1">
                <a:solidFill>
                  <a:schemeClr val="tx1"/>
                </a:solidFill>
                <a:latin typeface="Courier New" panose="02070309020205020404" pitchFamily="49" charset="0"/>
                <a:cs typeface="Courier New" panose="02070309020205020404" pitchFamily="49" charset="0"/>
              </a:rPr>
              <a:t>targets.use</a:t>
            </a:r>
            <a:r>
              <a:rPr lang="en-US" altLang="ko-Kore-KR" sz="1500" dirty="0">
                <a:solidFill>
                  <a:schemeClr val="tx1"/>
                </a:solidFill>
                <a:latin typeface="Courier New" panose="02070309020205020404" pitchFamily="49" charset="0"/>
                <a:cs typeface="Courier New" panose="02070309020205020404" pitchFamily="49" charset="0"/>
              </a:rPr>
              <a:t> = c(</a:t>
            </a:r>
            <a:r>
              <a:rPr lang="en-US" altLang="ko-KR" sz="1500" dirty="0">
                <a:solidFill>
                  <a:schemeClr val="tx1"/>
                </a:solidFill>
                <a:latin typeface="Courier New" panose="02070309020205020404" pitchFamily="49" charset="0"/>
                <a:cs typeface="Courier New" panose="02070309020205020404" pitchFamily="49" charset="0"/>
              </a:rPr>
              <a:t>11</a:t>
            </a:r>
            <a:r>
              <a:rPr lang="en-US" altLang="ko-Kore-KR" sz="1500" dirty="0">
                <a:solidFill>
                  <a:schemeClr val="tx1"/>
                </a:solidFill>
                <a:latin typeface="Courier New" panose="02070309020205020404" pitchFamily="49" charset="0"/>
                <a:cs typeface="Courier New" panose="02070309020205020404" pitchFamily="49" charset="0"/>
              </a:rPr>
              <a:t>), </a:t>
            </a:r>
          </a:p>
          <a:p>
            <a:r>
              <a:rPr lang="en-US" altLang="ko-Kore-KR" sz="1500" dirty="0">
                <a:solidFill>
                  <a:schemeClr val="tx1"/>
                </a:solidFill>
                <a:latin typeface="Courier New" panose="02070309020205020404" pitchFamily="49" charset="0"/>
                <a:cs typeface="Courier New" panose="02070309020205020404" pitchFamily="49" charset="0"/>
              </a:rPr>
              <a:t>			</a:t>
            </a:r>
            <a:r>
              <a:rPr lang="en-US" altLang="ko-Kore-KR" sz="1500" dirty="0" err="1">
                <a:solidFill>
                  <a:schemeClr val="tx1"/>
                </a:solidFill>
                <a:latin typeface="Courier New" panose="02070309020205020404" pitchFamily="49" charset="0"/>
                <a:cs typeface="Courier New" panose="02070309020205020404" pitchFamily="49" charset="0"/>
              </a:rPr>
              <a:t>remove.isolate</a:t>
            </a:r>
            <a:r>
              <a:rPr lang="en-US" altLang="ko-Kore-KR" sz="1500" dirty="0">
                <a:solidFill>
                  <a:schemeClr val="tx1"/>
                </a:solidFill>
                <a:latin typeface="Courier New" panose="02070309020205020404" pitchFamily="49" charset="0"/>
                <a:cs typeface="Courier New" panose="02070309020205020404" pitchFamily="49" charset="0"/>
              </a:rPr>
              <a:t> = FALSE, </a:t>
            </a:r>
            <a:r>
              <a:rPr lang="en-US" altLang="ko-Kore-KR" sz="1500" dirty="0" err="1">
                <a:solidFill>
                  <a:schemeClr val="tx1"/>
                </a:solidFill>
                <a:latin typeface="Courier New" panose="02070309020205020404" pitchFamily="49" charset="0"/>
                <a:cs typeface="Courier New" panose="02070309020205020404" pitchFamily="49" charset="0"/>
              </a:rPr>
              <a:t>angle.x</a:t>
            </a:r>
            <a:r>
              <a:rPr lang="en-US" altLang="ko-Kore-KR" sz="1500" dirty="0">
                <a:solidFill>
                  <a:schemeClr val="tx1"/>
                </a:solidFill>
                <a:latin typeface="Courier New" panose="02070309020205020404" pitchFamily="49" charset="0"/>
                <a:cs typeface="Courier New" panose="02070309020205020404" pitchFamily="49" charset="0"/>
              </a:rPr>
              <a:t> = 90, thresh = 0.05)</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ore-KR" sz="1500" dirty="0" err="1">
                <a:solidFill>
                  <a:schemeClr val="tx1"/>
                </a:solidFill>
                <a:latin typeface="Courier New" panose="02070309020205020404" pitchFamily="49" charset="0"/>
                <a:cs typeface="Courier New" panose="02070309020205020404" pitchFamily="49" charset="0"/>
              </a:rPr>
              <a:t>coord_flip</a:t>
            </a:r>
            <a:r>
              <a:rPr lang="en-US" altLang="ko-Kore-KR" sz="1500" dirty="0">
                <a:solidFill>
                  <a:schemeClr val="tx1"/>
                </a:solidFill>
                <a:latin typeface="Courier New" panose="02070309020205020404" pitchFamily="49" charset="0"/>
                <a:cs typeface="Courier New" panose="02070309020205020404" pitchFamily="49" charset="0"/>
              </a:rPr>
              <a:t>()</a:t>
            </a:r>
          </a:p>
        </p:txBody>
      </p:sp>
      <p:graphicFrame>
        <p:nvGraphicFramePr>
          <p:cNvPr id="3" name="Table 10">
            <a:extLst>
              <a:ext uri="{FF2B5EF4-FFF2-40B4-BE49-F238E27FC236}">
                <a16:creationId xmlns:a16="http://schemas.microsoft.com/office/drawing/2014/main" id="{23F7DA6B-2402-4127-A57B-972B7415D0C0}"/>
              </a:ext>
            </a:extLst>
          </p:cNvPr>
          <p:cNvGraphicFramePr>
            <a:graphicFrameLocks noGrp="1"/>
          </p:cNvGraphicFramePr>
          <p:nvPr/>
        </p:nvGraphicFramePr>
        <p:xfrm>
          <a:off x="695325" y="2605057"/>
          <a:ext cx="1441026" cy="3779520"/>
        </p:xfrm>
        <a:graphic>
          <a:graphicData uri="http://schemas.openxmlformats.org/drawingml/2006/table">
            <a:tbl>
              <a:tblPr firstRow="1" bandRow="1">
                <a:tableStyleId>{C083E6E3-FA7D-4D7B-A595-EF9225AFEA82}</a:tableStyleId>
              </a:tblPr>
              <a:tblGrid>
                <a:gridCol w="720513">
                  <a:extLst>
                    <a:ext uri="{9D8B030D-6E8A-4147-A177-3AD203B41FA5}">
                      <a16:colId xmlns:a16="http://schemas.microsoft.com/office/drawing/2014/main" val="3939761709"/>
                    </a:ext>
                  </a:extLst>
                </a:gridCol>
                <a:gridCol w="720513">
                  <a:extLst>
                    <a:ext uri="{9D8B030D-6E8A-4147-A177-3AD203B41FA5}">
                      <a16:colId xmlns:a16="http://schemas.microsoft.com/office/drawing/2014/main" val="501382145"/>
                    </a:ext>
                  </a:extLst>
                </a:gridCol>
              </a:tblGrid>
              <a:tr h="0">
                <a:tc>
                  <a:txBody>
                    <a:bodyPr/>
                    <a:lstStyle/>
                    <a:p>
                      <a:pPr algn="ctr"/>
                      <a:r>
                        <a:rPr lang="en-KR" sz="1100" dirty="0"/>
                        <a:t>Levels</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Labels</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3658983292"/>
                  </a:ext>
                </a:extLst>
              </a:tr>
              <a:tr h="0">
                <a:tc>
                  <a:txBody>
                    <a:bodyPr/>
                    <a:lstStyle/>
                    <a:p>
                      <a:pPr algn="ctr"/>
                      <a:r>
                        <a:rPr lang="en-KR" sz="1100" dirty="0"/>
                        <a:t>1</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Astro</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2004845897"/>
                  </a:ext>
                </a:extLst>
              </a:tr>
              <a:tr h="0">
                <a:tc>
                  <a:txBody>
                    <a:bodyPr/>
                    <a:lstStyle/>
                    <a:p>
                      <a:pPr algn="ctr"/>
                      <a:r>
                        <a:rPr lang="en-KR" sz="1100" dirty="0"/>
                        <a:t>2</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L2_3 IT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1715476435"/>
                  </a:ext>
                </a:extLst>
              </a:tr>
              <a:tr h="0">
                <a:tc>
                  <a:txBody>
                    <a:bodyPr/>
                    <a:lstStyle/>
                    <a:p>
                      <a:pPr algn="ctr"/>
                      <a:r>
                        <a:rPr lang="en-KR" sz="1100" dirty="0"/>
                        <a:t>3</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L4</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1542454815"/>
                  </a:ext>
                </a:extLst>
              </a:tr>
              <a:tr h="0">
                <a:tc>
                  <a:txBody>
                    <a:bodyPr/>
                    <a:lstStyle/>
                    <a:p>
                      <a:pPr algn="ctr"/>
                      <a:r>
                        <a:rPr lang="en-KR" sz="1100" dirty="0"/>
                        <a:t>4</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L5 IT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34531038"/>
                  </a:ext>
                </a:extLst>
              </a:tr>
              <a:tr h="0">
                <a:tc>
                  <a:txBody>
                    <a:bodyPr/>
                    <a:lstStyle/>
                    <a:p>
                      <a:pPr algn="ctr"/>
                      <a:r>
                        <a:rPr lang="en-KR" sz="1100" dirty="0"/>
                        <a:t>5</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L5 PT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849129236"/>
                  </a:ext>
                </a:extLst>
              </a:tr>
              <a:tr h="0">
                <a:tc>
                  <a:txBody>
                    <a:bodyPr/>
                    <a:lstStyle/>
                    <a:p>
                      <a:pPr algn="ctr"/>
                      <a:r>
                        <a:rPr lang="en-KR" sz="1100" dirty="0"/>
                        <a:t>6</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L6 CT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969317041"/>
                  </a:ext>
                </a:extLst>
              </a:tr>
              <a:tr h="0">
                <a:tc>
                  <a:txBody>
                    <a:bodyPr/>
                    <a:lstStyle/>
                    <a:p>
                      <a:pPr algn="ctr"/>
                      <a:r>
                        <a:rPr lang="en-KR" sz="1100" dirty="0"/>
                        <a:t>7</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L6 IT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549600003"/>
                  </a:ext>
                </a:extLst>
              </a:tr>
              <a:tr h="0">
                <a:tc>
                  <a:txBody>
                    <a:bodyPr/>
                    <a:lstStyle/>
                    <a:p>
                      <a:pPr algn="ctr"/>
                      <a:r>
                        <a:rPr lang="en-KR" sz="1100" b="1" dirty="0">
                          <a:solidFill>
                            <a:srgbClr val="C00000"/>
                          </a:solidFill>
                        </a:rPr>
                        <a:t>8</a:t>
                      </a:r>
                      <a:endParaRPr lang="en-KR" sz="1100" b="1" dirty="0">
                        <a:solidFill>
                          <a:srgbClr val="C00000"/>
                        </a:solidFill>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b="1">
                          <a:solidFill>
                            <a:srgbClr val="C00000"/>
                          </a:solidFill>
                        </a:rPr>
                        <a:t>L6b</a:t>
                      </a:r>
                      <a:endParaRPr lang="en-KR" sz="1100" b="1" dirty="0">
                        <a:solidFill>
                          <a:srgbClr val="C00000"/>
                        </a:solidFill>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3640438293"/>
                  </a:ext>
                </a:extLst>
              </a:tr>
              <a:tr h="0">
                <a:tc>
                  <a:txBody>
                    <a:bodyPr/>
                    <a:lstStyle/>
                    <a:p>
                      <a:pPr algn="ctr"/>
                      <a:r>
                        <a:rPr lang="en-KR" sz="1100" dirty="0"/>
                        <a:t>9</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Lamp5</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3858894320"/>
                  </a:ext>
                </a:extLst>
              </a:tr>
              <a:tr h="0">
                <a:tc>
                  <a:txBody>
                    <a:bodyPr/>
                    <a:lstStyle/>
                    <a:p>
                      <a:pPr algn="ctr"/>
                      <a:r>
                        <a:rPr lang="en-KR" sz="1100" dirty="0"/>
                        <a:t>10</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Meis2</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538571694"/>
                  </a:ext>
                </a:extLst>
              </a:tr>
              <a:tr h="0">
                <a:tc>
                  <a:txBody>
                    <a:bodyPr/>
                    <a:lstStyle/>
                    <a:p>
                      <a:pPr algn="ctr"/>
                      <a:r>
                        <a:rPr lang="en-KR" sz="1100" b="1" dirty="0">
                          <a:solidFill>
                            <a:srgbClr val="C00000"/>
                          </a:solidFill>
                        </a:rPr>
                        <a:t>11</a:t>
                      </a:r>
                      <a:endParaRPr lang="en-KR" sz="1100" b="1" dirty="0">
                        <a:solidFill>
                          <a:srgbClr val="C00000"/>
                        </a:solidFill>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b="1" dirty="0">
                          <a:solidFill>
                            <a:srgbClr val="C00000"/>
                          </a:solidFill>
                        </a:rPr>
                        <a:t>Oligo</a:t>
                      </a:r>
                      <a:endParaRPr lang="en-KR" sz="1100" b="1" dirty="0">
                        <a:solidFill>
                          <a:srgbClr val="C00000"/>
                        </a:solidFill>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4129027400"/>
                  </a:ext>
                </a:extLst>
              </a:tr>
              <a:tr h="0">
                <a:tc>
                  <a:txBody>
                    <a:bodyPr/>
                    <a:lstStyle/>
                    <a:p>
                      <a:pPr algn="ctr"/>
                      <a:r>
                        <a:rPr lang="en-KR" sz="1100" dirty="0"/>
                        <a:t>12</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Peri</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246267066"/>
                  </a:ext>
                </a:extLst>
              </a:tr>
              <a:tr h="0">
                <a:tc>
                  <a:txBody>
                    <a:bodyPr/>
                    <a:lstStyle/>
                    <a:p>
                      <a:pPr algn="ctr"/>
                      <a:r>
                        <a:rPr lang="en-KR" sz="1100" dirty="0"/>
                        <a:t>13</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Sncg</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2211150282"/>
                  </a:ext>
                </a:extLst>
              </a:tr>
              <a:tr h="0">
                <a:tc>
                  <a:txBody>
                    <a:bodyPr/>
                    <a:lstStyle/>
                    <a:p>
                      <a:pPr algn="ctr"/>
                      <a:r>
                        <a:rPr lang="en-KR" sz="1100" dirty="0"/>
                        <a:t>14</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Sst</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4175310766"/>
                  </a:ext>
                </a:extLst>
              </a:tr>
              <a:tr h="0">
                <a:tc>
                  <a:txBody>
                    <a:bodyPr/>
                    <a:lstStyle/>
                    <a:p>
                      <a:pPr algn="ctr"/>
                      <a:r>
                        <a:rPr lang="en-KR" sz="1100" dirty="0"/>
                        <a:t>15</a:t>
                      </a:r>
                      <a:endParaRPr lang="en-KR" sz="11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KR" sz="1100" dirty="0"/>
                        <a:t>VLMC</a:t>
                      </a:r>
                      <a:endParaRPr lang="en-KR" sz="11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1207805223"/>
                  </a:ext>
                </a:extLst>
              </a:tr>
            </a:tbl>
          </a:graphicData>
        </a:graphic>
      </p:graphicFrame>
      <p:grpSp>
        <p:nvGrpSpPr>
          <p:cNvPr id="8" name="Group 2">
            <a:extLst>
              <a:ext uri="{FF2B5EF4-FFF2-40B4-BE49-F238E27FC236}">
                <a16:creationId xmlns:a16="http://schemas.microsoft.com/office/drawing/2014/main" id="{DCEFD1B1-65E6-B830-AE54-A15D91AA6293}"/>
              </a:ext>
            </a:extLst>
          </p:cNvPr>
          <p:cNvGrpSpPr/>
          <p:nvPr/>
        </p:nvGrpSpPr>
        <p:grpSpPr>
          <a:xfrm>
            <a:off x="2437455" y="3208762"/>
            <a:ext cx="9059220" cy="2191117"/>
            <a:chOff x="347172" y="2712765"/>
            <a:chExt cx="7257772" cy="1755408"/>
          </a:xfrm>
        </p:grpSpPr>
        <p:pic>
          <p:nvPicPr>
            <p:cNvPr id="16" name="Picture 15">
              <a:extLst>
                <a:ext uri="{FF2B5EF4-FFF2-40B4-BE49-F238E27FC236}">
                  <a16:creationId xmlns:a16="http://schemas.microsoft.com/office/drawing/2014/main" id="{0B3D9AEF-157E-8C4F-7EC5-F4F59FA07F34}"/>
                </a:ext>
              </a:extLst>
            </p:cNvPr>
            <p:cNvPicPr>
              <a:picLocks noChangeAspect="1"/>
            </p:cNvPicPr>
            <p:nvPr/>
          </p:nvPicPr>
          <p:blipFill rotWithShape="1">
            <a:blip r:embed="rId2"/>
            <a:srcRect l="92473" r="741" b="36367"/>
            <a:stretch/>
          </p:blipFill>
          <p:spPr>
            <a:xfrm>
              <a:off x="6884581" y="2712765"/>
              <a:ext cx="720363" cy="1755408"/>
            </a:xfrm>
            <a:prstGeom prst="rect">
              <a:avLst/>
            </a:prstGeom>
          </p:spPr>
        </p:pic>
        <p:pic>
          <p:nvPicPr>
            <p:cNvPr id="17" name="Picture 4">
              <a:extLst>
                <a:ext uri="{FF2B5EF4-FFF2-40B4-BE49-F238E27FC236}">
                  <a16:creationId xmlns:a16="http://schemas.microsoft.com/office/drawing/2014/main" id="{0C1E232E-7CE6-B1E1-7D2D-CA8BC4EFA1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7172" y="2733699"/>
              <a:ext cx="6537409" cy="1542074"/>
            </a:xfrm>
            <a:prstGeom prst="rect">
              <a:avLst/>
            </a:prstGeom>
          </p:spPr>
        </p:pic>
      </p:grpSp>
      <p:sp>
        <p:nvSpPr>
          <p:cNvPr id="18" name="TextBox 17">
            <a:extLst>
              <a:ext uri="{FF2B5EF4-FFF2-40B4-BE49-F238E27FC236}">
                <a16:creationId xmlns:a16="http://schemas.microsoft.com/office/drawing/2014/main" id="{9E0F158F-0679-368E-BDA0-5F237A7EF9AF}"/>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9FA047F-0A2E-4563-E885-61DFC54E0C85}"/>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E9D4BDF-B2B5-1187-1E30-19499406D832}"/>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1" name="TextBox 20">
            <a:extLst>
              <a:ext uri="{FF2B5EF4-FFF2-40B4-BE49-F238E27FC236}">
                <a16:creationId xmlns:a16="http://schemas.microsoft.com/office/drawing/2014/main" id="{92184504-C32E-81D1-0FA7-6149112EC5C9}"/>
              </a:ext>
            </a:extLst>
          </p:cNvPr>
          <p:cNvSpPr txBox="1"/>
          <p:nvPr/>
        </p:nvSpPr>
        <p:spPr>
          <a:xfrm>
            <a:off x="10706446" y="0"/>
            <a:ext cx="149111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2" name="Straight Connector 17">
            <a:extLst>
              <a:ext uri="{FF2B5EF4-FFF2-40B4-BE49-F238E27FC236}">
                <a16:creationId xmlns:a16="http://schemas.microsoft.com/office/drawing/2014/main" id="{EB8014C8-AE23-2090-C310-82C4219C4204}"/>
              </a:ext>
            </a:extLst>
          </p:cNvPr>
          <p:cNvCxnSpPr>
            <a:cxnSpLocks/>
            <a:stCxn id="18" idx="3"/>
            <a:endCxn id="19"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19">
            <a:extLst>
              <a:ext uri="{FF2B5EF4-FFF2-40B4-BE49-F238E27FC236}">
                <a16:creationId xmlns:a16="http://schemas.microsoft.com/office/drawing/2014/main" id="{AF39AEC8-CEB3-0F01-735E-AFCE697E3F74}"/>
              </a:ext>
            </a:extLst>
          </p:cNvPr>
          <p:cNvCxnSpPr>
            <a:cxnSpLocks/>
            <a:stCxn id="20" idx="3"/>
            <a:endCxn id="21" idx="1"/>
          </p:cNvCxnSpPr>
          <p:nvPr/>
        </p:nvCxnSpPr>
        <p:spPr>
          <a:xfrm>
            <a:off x="8506913" y="119096"/>
            <a:ext cx="2199533" cy="401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0B2C5026-F9A1-F900-47DF-F83E56EA51CC}"/>
              </a:ext>
            </a:extLst>
          </p:cNvPr>
          <p:cNvCxnSpPr>
            <a:cxnSpLocks/>
            <a:stCxn id="19" idx="3"/>
            <a:endCxn id="20"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1EE302E9-6D24-E087-7C0D-E7E8D2FCF118}"/>
              </a:ext>
            </a:extLst>
          </p:cNvPr>
          <p:cNvSpPr/>
          <p:nvPr/>
        </p:nvSpPr>
        <p:spPr>
          <a:xfrm>
            <a:off x="6596943" y="3283291"/>
            <a:ext cx="440004" cy="149408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42381910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197338"/>
            <a:ext cx="11198085" cy="963445"/>
          </a:xfrm>
        </p:spPr>
        <p:txBody>
          <a:bodyPr>
            <a:normAutofit fontScale="90000"/>
          </a:bodyPr>
          <a:lstStyle/>
          <a:p>
            <a:r>
              <a:rPr lang="en-US" altLang="ko-Kore-KR" dirty="0"/>
              <a:t>Inferred communication network of signaling pathways – Circle plot</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77</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1295492"/>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500" dirty="0" err="1">
                <a:solidFill>
                  <a:schemeClr val="tx1"/>
                </a:solidFill>
                <a:latin typeface="Courier New" panose="02070309020205020404" pitchFamily="49" charset="0"/>
                <a:cs typeface="Courier New" panose="02070309020205020404" pitchFamily="49" charset="0"/>
              </a:rPr>
              <a:t>pathways.show</a:t>
            </a:r>
            <a:r>
              <a:rPr lang="en-US" altLang="ko-Kore-US" sz="1500" dirty="0">
                <a:solidFill>
                  <a:schemeClr val="tx1"/>
                </a:solidFill>
                <a:latin typeface="Courier New" panose="02070309020205020404" pitchFamily="49" charset="0"/>
                <a:cs typeface="Courier New" panose="02070309020205020404" pitchFamily="49" charset="0"/>
              </a:rPr>
              <a:t> </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ore-US" sz="1500" dirty="0">
                <a:solidFill>
                  <a:schemeClr val="tx1"/>
                </a:solidFill>
                <a:latin typeface="Courier New" panose="02070309020205020404" pitchFamily="49" charset="0"/>
                <a:cs typeface="Courier New" panose="02070309020205020404" pitchFamily="49" charset="0"/>
              </a:rPr>
              <a:t> c(”PSAP") </a:t>
            </a:r>
          </a:p>
          <a:p>
            <a:endParaRPr lang="en-US" altLang="ko-Kore-US" sz="1500" dirty="0">
              <a:solidFill>
                <a:schemeClr val="tx1"/>
              </a:solidFill>
              <a:latin typeface="Courier New" panose="02070309020205020404" pitchFamily="49" charset="0"/>
              <a:cs typeface="Courier New" panose="02070309020205020404" pitchFamily="49" charset="0"/>
            </a:endParaRPr>
          </a:p>
          <a:p>
            <a:r>
              <a:rPr lang="en-US" altLang="ko-Kore-US" sz="1500" dirty="0">
                <a:solidFill>
                  <a:schemeClr val="tx1"/>
                </a:solidFill>
                <a:latin typeface="Courier New" panose="02070309020205020404" pitchFamily="49" charset="0"/>
                <a:cs typeface="Courier New" panose="02070309020205020404" pitchFamily="49" charset="0"/>
              </a:rPr>
              <a:t>par(</a:t>
            </a:r>
            <a:r>
              <a:rPr lang="en-US" altLang="ko-Kore-US" sz="1500" dirty="0" err="1">
                <a:solidFill>
                  <a:schemeClr val="tx1"/>
                </a:solidFill>
                <a:latin typeface="Courier New" panose="02070309020205020404" pitchFamily="49" charset="0"/>
                <a:cs typeface="Courier New" panose="02070309020205020404" pitchFamily="49" charset="0"/>
              </a:rPr>
              <a:t>mfrow</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ore-US" sz="1500" dirty="0">
                <a:solidFill>
                  <a:schemeClr val="tx1"/>
                </a:solidFill>
                <a:latin typeface="Courier New" panose="02070309020205020404" pitchFamily="49" charset="0"/>
                <a:cs typeface="Courier New" panose="02070309020205020404" pitchFamily="49" charset="0"/>
              </a:rPr>
              <a:t>=</a:t>
            </a:r>
            <a:r>
              <a:rPr lang="ko-KR" altLang="en-US" sz="1500" dirty="0">
                <a:solidFill>
                  <a:schemeClr val="tx1"/>
                </a:solidFill>
                <a:latin typeface="Courier New" panose="02070309020205020404" pitchFamily="49" charset="0"/>
                <a:cs typeface="Courier New" panose="02070309020205020404" pitchFamily="49" charset="0"/>
              </a:rPr>
              <a:t> </a:t>
            </a:r>
            <a:r>
              <a:rPr lang="en-US" altLang="ko-Kore-US" sz="1500" dirty="0">
                <a:solidFill>
                  <a:schemeClr val="tx1"/>
                </a:solidFill>
                <a:latin typeface="Courier New" panose="02070309020205020404" pitchFamily="49" charset="0"/>
                <a:cs typeface="Courier New" panose="02070309020205020404" pitchFamily="49" charset="0"/>
              </a:rPr>
              <a:t>c(1,1))</a:t>
            </a:r>
          </a:p>
          <a:p>
            <a:r>
              <a:rPr lang="en-US" altLang="ko-Kore-US" sz="1500" dirty="0" err="1">
                <a:solidFill>
                  <a:schemeClr val="tx1"/>
                </a:solidFill>
                <a:latin typeface="Courier New" panose="02070309020205020404" pitchFamily="49" charset="0"/>
                <a:cs typeface="Courier New" panose="02070309020205020404" pitchFamily="49" charset="0"/>
              </a:rPr>
              <a:t>netVisual_aggregate</a:t>
            </a:r>
            <a:r>
              <a:rPr lang="en-US" altLang="ko-Kore-US" sz="1500" dirty="0">
                <a:solidFill>
                  <a:schemeClr val="tx1"/>
                </a:solidFill>
                <a:latin typeface="Courier New" panose="02070309020205020404" pitchFamily="49" charset="0"/>
                <a:cs typeface="Courier New" panose="02070309020205020404" pitchFamily="49" charset="0"/>
              </a:rPr>
              <a:t>(</a:t>
            </a:r>
            <a:r>
              <a:rPr lang="en-US" altLang="ko-Kore-US" sz="1500" dirty="0" err="1">
                <a:solidFill>
                  <a:schemeClr val="tx1"/>
                </a:solidFill>
                <a:latin typeface="Courier New" panose="02070309020205020404" pitchFamily="49" charset="0"/>
                <a:cs typeface="Courier New" panose="02070309020205020404" pitchFamily="49" charset="0"/>
              </a:rPr>
              <a:t>cellchat</a:t>
            </a:r>
            <a:r>
              <a:rPr lang="en-US" altLang="ko-Kore-US" sz="1500" dirty="0">
                <a:solidFill>
                  <a:schemeClr val="tx1"/>
                </a:solidFill>
                <a:latin typeface="Courier New" panose="02070309020205020404" pitchFamily="49" charset="0"/>
                <a:cs typeface="Courier New" panose="02070309020205020404" pitchFamily="49" charset="0"/>
              </a:rPr>
              <a:t>, signaling = </a:t>
            </a:r>
            <a:r>
              <a:rPr lang="en-US" altLang="ko-Kore-US" sz="1500" dirty="0" err="1">
                <a:solidFill>
                  <a:schemeClr val="tx1"/>
                </a:solidFill>
                <a:latin typeface="Courier New" panose="02070309020205020404" pitchFamily="49" charset="0"/>
                <a:cs typeface="Courier New" panose="02070309020205020404" pitchFamily="49" charset="0"/>
              </a:rPr>
              <a:t>pathways.show</a:t>
            </a:r>
            <a:r>
              <a:rPr lang="en-US" altLang="ko-Kore-US" sz="1500" dirty="0">
                <a:solidFill>
                  <a:schemeClr val="tx1"/>
                </a:solidFill>
                <a:latin typeface="Courier New" panose="02070309020205020404" pitchFamily="49" charset="0"/>
                <a:cs typeface="Courier New" panose="02070309020205020404" pitchFamily="49" charset="0"/>
              </a:rPr>
              <a:t>, layout = "circle")</a:t>
            </a:r>
          </a:p>
        </p:txBody>
      </p:sp>
      <p:pic>
        <p:nvPicPr>
          <p:cNvPr id="3" name="Picture 2">
            <a:extLst>
              <a:ext uri="{FF2B5EF4-FFF2-40B4-BE49-F238E27FC236}">
                <a16:creationId xmlns:a16="http://schemas.microsoft.com/office/drawing/2014/main" id="{8498E395-215E-AA9E-D4B8-8EF592F8F3A1}"/>
              </a:ext>
            </a:extLst>
          </p:cNvPr>
          <p:cNvPicPr>
            <a:picLocks noChangeAspect="1"/>
          </p:cNvPicPr>
          <p:nvPr/>
        </p:nvPicPr>
        <p:blipFill rotWithShape="1">
          <a:blip r:embed="rId2">
            <a:extLst>
              <a:ext uri="{28A0092B-C50C-407E-A947-70E740481C1C}">
                <a14:useLocalDpi xmlns:a14="http://schemas.microsoft.com/office/drawing/2010/main" val="0"/>
              </a:ext>
            </a:extLst>
          </a:blip>
          <a:srcRect t="1703" b="1703"/>
          <a:stretch/>
        </p:blipFill>
        <p:spPr>
          <a:xfrm>
            <a:off x="4483406" y="2997582"/>
            <a:ext cx="3225188" cy="3385465"/>
          </a:xfrm>
          <a:prstGeom prst="rect">
            <a:avLst/>
          </a:prstGeom>
        </p:spPr>
      </p:pic>
      <p:sp>
        <p:nvSpPr>
          <p:cNvPr id="8" name="TextBox 7">
            <a:extLst>
              <a:ext uri="{FF2B5EF4-FFF2-40B4-BE49-F238E27FC236}">
                <a16:creationId xmlns:a16="http://schemas.microsoft.com/office/drawing/2014/main" id="{760BF62B-08FE-307D-D7FA-34B03149EE7F}"/>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4BE0889B-7071-ECAA-35EC-25CD2C2D8D3F}"/>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388E88A-2CF8-82E7-B870-3B122463E96D}"/>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8" name="TextBox 17">
            <a:extLst>
              <a:ext uri="{FF2B5EF4-FFF2-40B4-BE49-F238E27FC236}">
                <a16:creationId xmlns:a16="http://schemas.microsoft.com/office/drawing/2014/main" id="{E46CED60-13A2-AE16-E193-1D635916838E}"/>
              </a:ext>
            </a:extLst>
          </p:cNvPr>
          <p:cNvSpPr txBox="1"/>
          <p:nvPr/>
        </p:nvSpPr>
        <p:spPr>
          <a:xfrm>
            <a:off x="10706446" y="0"/>
            <a:ext cx="149111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9" name="Straight Connector 17">
            <a:extLst>
              <a:ext uri="{FF2B5EF4-FFF2-40B4-BE49-F238E27FC236}">
                <a16:creationId xmlns:a16="http://schemas.microsoft.com/office/drawing/2014/main" id="{89EE0F62-48E3-581C-C3F9-7475F419B7C8}"/>
              </a:ext>
            </a:extLst>
          </p:cNvPr>
          <p:cNvCxnSpPr>
            <a:cxnSpLocks/>
            <a:stCxn id="8" idx="3"/>
            <a:endCxn id="16"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779335F-773B-7AC6-865F-60F0B1F80667}"/>
              </a:ext>
            </a:extLst>
          </p:cNvPr>
          <p:cNvCxnSpPr>
            <a:cxnSpLocks/>
            <a:stCxn id="17" idx="3"/>
            <a:endCxn id="18" idx="1"/>
          </p:cNvCxnSpPr>
          <p:nvPr/>
        </p:nvCxnSpPr>
        <p:spPr>
          <a:xfrm>
            <a:off x="8506913" y="119096"/>
            <a:ext cx="2199533" cy="401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2">
            <a:extLst>
              <a:ext uri="{FF2B5EF4-FFF2-40B4-BE49-F238E27FC236}">
                <a16:creationId xmlns:a16="http://schemas.microsoft.com/office/drawing/2014/main" id="{3F4044BE-7B89-9640-980C-913148FE8BE4}"/>
              </a:ext>
            </a:extLst>
          </p:cNvPr>
          <p:cNvCxnSpPr>
            <a:cxnSpLocks/>
            <a:stCxn id="16" idx="3"/>
            <a:endCxn id="17"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0776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a:xfrm>
            <a:off x="410817" y="240968"/>
            <a:ext cx="11198085" cy="919815"/>
          </a:xfrm>
        </p:spPr>
        <p:txBody>
          <a:bodyPr>
            <a:normAutofit fontScale="90000"/>
          </a:bodyPr>
          <a:lstStyle/>
          <a:p>
            <a:r>
              <a:rPr lang="en-US" altLang="ko-Kore-KR" dirty="0"/>
              <a:t>Inferred communication network of signaling pathways – Spatial plot</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78</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1492738"/>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600" dirty="0">
                <a:solidFill>
                  <a:schemeClr val="tx1"/>
                </a:solidFill>
                <a:latin typeface="Courier New" panose="02070309020205020404" pitchFamily="49" charset="0"/>
                <a:cs typeface="Courier New" panose="02070309020205020404" pitchFamily="49" charset="0"/>
              </a:rPr>
              <a:t>par(</a:t>
            </a:r>
            <a:r>
              <a:rPr lang="en-US" altLang="ko-Kore-US" sz="1600" dirty="0" err="1">
                <a:solidFill>
                  <a:schemeClr val="tx1"/>
                </a:solidFill>
                <a:latin typeface="Courier New" panose="02070309020205020404" pitchFamily="49" charset="0"/>
                <a:cs typeface="Courier New" panose="02070309020205020404" pitchFamily="49" charset="0"/>
              </a:rPr>
              <a:t>mfrow</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ore-US" sz="1600" dirty="0">
                <a:solidFill>
                  <a:schemeClr val="tx1"/>
                </a:solidFill>
                <a:latin typeface="Courier New" panose="02070309020205020404" pitchFamily="49" charset="0"/>
                <a:cs typeface="Courier New" panose="02070309020205020404" pitchFamily="49" charset="0"/>
              </a:rPr>
              <a: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ore-US" sz="1600" dirty="0">
                <a:solidFill>
                  <a:schemeClr val="tx1"/>
                </a:solidFill>
                <a:latin typeface="Courier New" panose="02070309020205020404" pitchFamily="49" charset="0"/>
                <a:cs typeface="Courier New" panose="02070309020205020404" pitchFamily="49" charset="0"/>
              </a:rPr>
              <a:t>c(1,1))</a:t>
            </a:r>
          </a:p>
          <a:p>
            <a:endParaRPr lang="en-US" altLang="ko-Kore-US" sz="1000" dirty="0">
              <a:solidFill>
                <a:schemeClr val="tx1"/>
              </a:solidFill>
              <a:latin typeface="Courier New" panose="02070309020205020404" pitchFamily="49" charset="0"/>
              <a:cs typeface="Courier New" panose="02070309020205020404" pitchFamily="49" charset="0"/>
            </a:endParaRPr>
          </a:p>
          <a:p>
            <a:r>
              <a:rPr lang="en-US" altLang="ko-KR" sz="1400" dirty="0">
                <a:solidFill>
                  <a:schemeClr val="tx1"/>
                </a:solidFill>
                <a:latin typeface="Arial" panose="020B0604020202020204" pitchFamily="34" charset="0"/>
                <a:cs typeface="Arial" panose="020B0604020202020204" pitchFamily="34" charset="0"/>
              </a:rPr>
              <a:t>#</a:t>
            </a:r>
            <a:r>
              <a:rPr lang="ko-KR" altLang="en-US" sz="1400" dirty="0">
                <a:solidFill>
                  <a:schemeClr val="tx1"/>
                </a:solidFill>
                <a:latin typeface="Arial" panose="020B0604020202020204" pitchFamily="34" charset="0"/>
                <a:cs typeface="Arial" panose="020B0604020202020204" pitchFamily="34" charset="0"/>
              </a:rPr>
              <a:t> </a:t>
            </a:r>
            <a:r>
              <a:rPr lang="en-US" altLang="ko-Kore-KR" sz="1400" dirty="0">
                <a:solidFill>
                  <a:schemeClr val="tx1"/>
                </a:solidFill>
                <a:latin typeface="Arial" panose="020B0604020202020204" pitchFamily="34" charset="0"/>
                <a:cs typeface="Arial" panose="020B0604020202020204" pitchFamily="34" charset="0"/>
              </a:rPr>
              <a:t>Visualization information on the spatial imaging</a:t>
            </a:r>
            <a:endParaRPr lang="en-US" altLang="ko-Kore-US" sz="1400" dirty="0">
              <a:solidFill>
                <a:schemeClr val="tx1"/>
              </a:solidFill>
              <a:latin typeface="Arial" panose="020B0604020202020204" pitchFamily="34" charset="0"/>
              <a:cs typeface="Arial" panose="020B0604020202020204" pitchFamily="34" charset="0"/>
            </a:endParaRPr>
          </a:p>
          <a:p>
            <a:r>
              <a:rPr lang="en-US" altLang="ko-Kore-US" sz="1600" dirty="0" err="1">
                <a:solidFill>
                  <a:schemeClr val="tx1"/>
                </a:solidFill>
                <a:latin typeface="Courier New" panose="02070309020205020404" pitchFamily="49" charset="0"/>
                <a:cs typeface="Courier New" panose="02070309020205020404" pitchFamily="49" charset="0"/>
              </a:rPr>
              <a:t>netVisual_aggregate</a:t>
            </a:r>
            <a:r>
              <a:rPr lang="en-US" altLang="ko-Kore-US" sz="1600" dirty="0">
                <a:solidFill>
                  <a:schemeClr val="tx1"/>
                </a:solidFill>
                <a:latin typeface="Courier New" panose="02070309020205020404" pitchFamily="49" charset="0"/>
                <a:cs typeface="Courier New" panose="02070309020205020404" pitchFamily="49" charset="0"/>
              </a:rPr>
              <a:t>(</a:t>
            </a:r>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 signaling = </a:t>
            </a:r>
            <a:r>
              <a:rPr lang="en-US" altLang="ko-Kore-US" sz="1600" dirty="0" err="1">
                <a:solidFill>
                  <a:schemeClr val="tx1"/>
                </a:solidFill>
                <a:latin typeface="Courier New" panose="02070309020205020404" pitchFamily="49" charset="0"/>
                <a:cs typeface="Courier New" panose="02070309020205020404" pitchFamily="49" charset="0"/>
              </a:rPr>
              <a:t>pathways.show</a:t>
            </a:r>
            <a:r>
              <a:rPr lang="en-US" altLang="ko-Kore-US" sz="1600" dirty="0">
                <a:solidFill>
                  <a:schemeClr val="tx1"/>
                </a:solidFill>
                <a:latin typeface="Courier New" panose="02070309020205020404" pitchFamily="49" charset="0"/>
                <a:cs typeface="Courier New" panose="02070309020205020404" pitchFamily="49" charset="0"/>
              </a:rPr>
              <a:t>, layout = "spatial", 				</a:t>
            </a:r>
            <a:r>
              <a:rPr lang="en-US" altLang="ko-Kore-US" sz="1600" dirty="0" err="1">
                <a:solidFill>
                  <a:schemeClr val="tx1"/>
                </a:solidFill>
                <a:latin typeface="Courier New" panose="02070309020205020404" pitchFamily="49" charset="0"/>
                <a:cs typeface="Courier New" panose="02070309020205020404" pitchFamily="49" charset="0"/>
              </a:rPr>
              <a:t>edge.width.max</a:t>
            </a:r>
            <a:r>
              <a:rPr lang="en-US" altLang="ko-Kore-US" sz="1600" dirty="0">
                <a:solidFill>
                  <a:schemeClr val="tx1"/>
                </a:solidFill>
                <a:latin typeface="Courier New" panose="02070309020205020404" pitchFamily="49" charset="0"/>
                <a:cs typeface="Courier New" panose="02070309020205020404" pitchFamily="49" charset="0"/>
              </a:rPr>
              <a:t> = 2, </a:t>
            </a:r>
            <a:r>
              <a:rPr lang="en-US" altLang="ko-Kore-US" sz="1600" dirty="0" err="1">
                <a:solidFill>
                  <a:schemeClr val="tx1"/>
                </a:solidFill>
                <a:latin typeface="Courier New" panose="02070309020205020404" pitchFamily="49" charset="0"/>
                <a:cs typeface="Courier New" panose="02070309020205020404" pitchFamily="49" charset="0"/>
              </a:rPr>
              <a:t>vertex.size.max</a:t>
            </a:r>
            <a:r>
              <a:rPr lang="en-US" altLang="ko-Kore-US" sz="1600" dirty="0">
                <a:solidFill>
                  <a:schemeClr val="tx1"/>
                </a:solidFill>
                <a:latin typeface="Courier New" panose="02070309020205020404" pitchFamily="49" charset="0"/>
                <a:cs typeface="Courier New" panose="02070309020205020404" pitchFamily="49" charset="0"/>
              </a:rPr>
              <a:t> = 1, </a:t>
            </a:r>
            <a:r>
              <a:rPr lang="en-US" altLang="ko-Kore-US" sz="1600" dirty="0" err="1">
                <a:solidFill>
                  <a:schemeClr val="tx1"/>
                </a:solidFill>
                <a:latin typeface="Courier New" panose="02070309020205020404" pitchFamily="49" charset="0"/>
                <a:cs typeface="Courier New" panose="02070309020205020404" pitchFamily="49" charset="0"/>
              </a:rPr>
              <a:t>alpha.image</a:t>
            </a:r>
            <a:r>
              <a:rPr lang="en-US" altLang="ko-Kore-US" sz="1600" dirty="0">
                <a:solidFill>
                  <a:schemeClr val="tx1"/>
                </a:solidFill>
                <a:latin typeface="Courier New" panose="02070309020205020404" pitchFamily="49" charset="0"/>
                <a:cs typeface="Courier New" panose="02070309020205020404" pitchFamily="49" charset="0"/>
              </a:rPr>
              <a:t> = 0.2, 			</a:t>
            </a:r>
            <a:r>
              <a:rPr lang="en-US" altLang="ko-Kore-US" sz="1600" dirty="0" err="1">
                <a:solidFill>
                  <a:schemeClr val="tx1"/>
                </a:solidFill>
                <a:latin typeface="Courier New" panose="02070309020205020404" pitchFamily="49" charset="0"/>
                <a:cs typeface="Courier New" panose="02070309020205020404" pitchFamily="49" charset="0"/>
              </a:rPr>
              <a:t>vertex.label.cex</a:t>
            </a:r>
            <a:r>
              <a:rPr lang="en-US" altLang="ko-Kore-US" sz="1600" dirty="0">
                <a:solidFill>
                  <a:schemeClr val="tx1"/>
                </a:solidFill>
                <a:latin typeface="Courier New" panose="02070309020205020404" pitchFamily="49" charset="0"/>
                <a:cs typeface="Courier New" panose="02070309020205020404" pitchFamily="49" charset="0"/>
              </a:rPr>
              <a:t> = 3.5)</a:t>
            </a:r>
          </a:p>
        </p:txBody>
      </p:sp>
      <p:pic>
        <p:nvPicPr>
          <p:cNvPr id="3" name="Picture 2">
            <a:extLst>
              <a:ext uri="{FF2B5EF4-FFF2-40B4-BE49-F238E27FC236}">
                <a16:creationId xmlns:a16="http://schemas.microsoft.com/office/drawing/2014/main" id="{4D8FB51A-04B3-4C1B-C2EA-B1183CC905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2397" y="3085001"/>
            <a:ext cx="3783808" cy="3337319"/>
          </a:xfrm>
          <a:prstGeom prst="rect">
            <a:avLst/>
          </a:prstGeom>
        </p:spPr>
      </p:pic>
      <p:sp>
        <p:nvSpPr>
          <p:cNvPr id="8" name="TextBox 7">
            <a:extLst>
              <a:ext uri="{FF2B5EF4-FFF2-40B4-BE49-F238E27FC236}">
                <a16:creationId xmlns:a16="http://schemas.microsoft.com/office/drawing/2014/main" id="{C155A16C-4E4A-5552-9AAE-08E72C8D0388}"/>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6E99D54-98F7-BC18-1647-DA75925651A5}"/>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98BEF58-6185-50E0-A076-6FE184061931}"/>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18" name="TextBox 17">
            <a:extLst>
              <a:ext uri="{FF2B5EF4-FFF2-40B4-BE49-F238E27FC236}">
                <a16:creationId xmlns:a16="http://schemas.microsoft.com/office/drawing/2014/main" id="{B8A4BCD7-D5C8-2B0A-E4D3-4B8C46A7CB8F}"/>
              </a:ext>
            </a:extLst>
          </p:cNvPr>
          <p:cNvSpPr txBox="1"/>
          <p:nvPr/>
        </p:nvSpPr>
        <p:spPr>
          <a:xfrm>
            <a:off x="10706446" y="0"/>
            <a:ext cx="149111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9" name="Straight Connector 17">
            <a:extLst>
              <a:ext uri="{FF2B5EF4-FFF2-40B4-BE49-F238E27FC236}">
                <a16:creationId xmlns:a16="http://schemas.microsoft.com/office/drawing/2014/main" id="{E57E3D78-CFC8-01E5-1D1B-702567C26ED1}"/>
              </a:ext>
            </a:extLst>
          </p:cNvPr>
          <p:cNvCxnSpPr>
            <a:cxnSpLocks/>
            <a:stCxn id="8" idx="3"/>
            <a:endCxn id="16"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9173EC-0AE5-2A13-37E2-A7DA1AA63902}"/>
              </a:ext>
            </a:extLst>
          </p:cNvPr>
          <p:cNvCxnSpPr>
            <a:cxnSpLocks/>
            <a:stCxn id="17" idx="3"/>
            <a:endCxn id="18" idx="1"/>
          </p:cNvCxnSpPr>
          <p:nvPr/>
        </p:nvCxnSpPr>
        <p:spPr>
          <a:xfrm>
            <a:off x="8506913" y="119096"/>
            <a:ext cx="2199533" cy="401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2">
            <a:extLst>
              <a:ext uri="{FF2B5EF4-FFF2-40B4-BE49-F238E27FC236}">
                <a16:creationId xmlns:a16="http://schemas.microsoft.com/office/drawing/2014/main" id="{437D0803-5465-5610-6731-7412F176D037}"/>
              </a:ext>
            </a:extLst>
          </p:cNvPr>
          <p:cNvCxnSpPr>
            <a:cxnSpLocks/>
            <a:stCxn id="16" idx="3"/>
            <a:endCxn id="17"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1BAB8D77-513C-73A0-8993-266AE1E30067}"/>
              </a:ext>
            </a:extLst>
          </p:cNvPr>
          <p:cNvPicPr>
            <a:picLocks noChangeAspect="1"/>
          </p:cNvPicPr>
          <p:nvPr/>
        </p:nvPicPr>
        <p:blipFill rotWithShape="1">
          <a:blip r:embed="rId3"/>
          <a:srcRect l="10245" t="11553" r="13518" b="34795"/>
          <a:stretch/>
        </p:blipFill>
        <p:spPr>
          <a:xfrm>
            <a:off x="7009559" y="3439358"/>
            <a:ext cx="4114800" cy="2900986"/>
          </a:xfrm>
          <a:prstGeom prst="rect">
            <a:avLst/>
          </a:prstGeom>
          <a:ln>
            <a:solidFill>
              <a:schemeClr val="tx1"/>
            </a:solidFill>
          </a:ln>
        </p:spPr>
      </p:pic>
      <p:sp>
        <p:nvSpPr>
          <p:cNvPr id="11" name="직사각형 10">
            <a:extLst>
              <a:ext uri="{FF2B5EF4-FFF2-40B4-BE49-F238E27FC236}">
                <a16:creationId xmlns:a16="http://schemas.microsoft.com/office/drawing/2014/main" id="{5EA2E9D0-FE72-1382-0062-361EB311431B}"/>
              </a:ext>
            </a:extLst>
          </p:cNvPr>
          <p:cNvSpPr/>
          <p:nvPr/>
        </p:nvSpPr>
        <p:spPr>
          <a:xfrm>
            <a:off x="3013651" y="4404895"/>
            <a:ext cx="786397" cy="617621"/>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3" name="직선 연결선[R] 12">
            <a:extLst>
              <a:ext uri="{FF2B5EF4-FFF2-40B4-BE49-F238E27FC236}">
                <a16:creationId xmlns:a16="http://schemas.microsoft.com/office/drawing/2014/main" id="{1DB81321-80F0-3AFC-080A-19B87FEDB989}"/>
              </a:ext>
            </a:extLst>
          </p:cNvPr>
          <p:cNvCxnSpPr>
            <a:cxnSpLocks/>
          </p:cNvCxnSpPr>
          <p:nvPr/>
        </p:nvCxnSpPr>
        <p:spPr>
          <a:xfrm flipV="1">
            <a:off x="3800048" y="3439358"/>
            <a:ext cx="3209511" cy="965537"/>
          </a:xfrm>
          <a:prstGeom prst="line">
            <a:avLst/>
          </a:prstGeom>
        </p:spPr>
        <p:style>
          <a:lnRef idx="1">
            <a:schemeClr val="dk1"/>
          </a:lnRef>
          <a:fillRef idx="0">
            <a:schemeClr val="dk1"/>
          </a:fillRef>
          <a:effectRef idx="0">
            <a:schemeClr val="dk1"/>
          </a:effectRef>
          <a:fontRef idx="minor">
            <a:schemeClr val="tx1"/>
          </a:fontRef>
        </p:style>
      </p:cxnSp>
      <p:cxnSp>
        <p:nvCxnSpPr>
          <p:cNvPr id="15" name="직선 연결선[R] 14">
            <a:extLst>
              <a:ext uri="{FF2B5EF4-FFF2-40B4-BE49-F238E27FC236}">
                <a16:creationId xmlns:a16="http://schemas.microsoft.com/office/drawing/2014/main" id="{3F93F68D-E172-3FA2-B54E-C4614B632AEC}"/>
              </a:ext>
            </a:extLst>
          </p:cNvPr>
          <p:cNvCxnSpPr>
            <a:cxnSpLocks/>
          </p:cNvCxnSpPr>
          <p:nvPr/>
        </p:nvCxnSpPr>
        <p:spPr>
          <a:xfrm>
            <a:off x="3800048" y="5022516"/>
            <a:ext cx="3209511" cy="131782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71820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Compute the network centrality scores</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79</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183673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400" dirty="0">
                <a:solidFill>
                  <a:schemeClr val="tx1"/>
                </a:solidFill>
                <a:latin typeface="Arial" panose="020B0604020202020204" pitchFamily="34" charset="0"/>
                <a:cs typeface="Arial" panose="020B0604020202020204" pitchFamily="34" charset="0"/>
              </a:rPr>
              <a:t># </a:t>
            </a:r>
            <a:r>
              <a:rPr lang="en-US" altLang="ko-Kore-KR" sz="1400" dirty="0">
                <a:solidFill>
                  <a:schemeClr val="tx1"/>
                </a:solidFill>
                <a:latin typeface="Arial" panose="020B0604020202020204" pitchFamily="34" charset="0"/>
                <a:cs typeface="Arial" panose="020B0604020202020204" pitchFamily="34" charset="0"/>
              </a:rPr>
              <a:t>Compute the network centrality scores</a:t>
            </a:r>
            <a:endParaRPr lang="en-US" altLang="ko-Kore-US" sz="1400" dirty="0">
              <a:solidFill>
                <a:schemeClr val="tx1"/>
              </a:solidFill>
              <a:latin typeface="Arial" panose="020B0604020202020204" pitchFamily="34" charset="0"/>
              <a:cs typeface="Arial" panose="020B0604020202020204" pitchFamily="34" charset="0"/>
            </a:endParaRPr>
          </a:p>
          <a:p>
            <a:r>
              <a:rPr lang="en-US" altLang="ko-Kore-US" sz="1600" dirty="0" err="1">
                <a:solidFill>
                  <a:schemeClr val="tx1"/>
                </a:solidFill>
                <a:latin typeface="Courier New" panose="02070309020205020404" pitchFamily="49" charset="0"/>
                <a:cs typeface="Courier New" panose="02070309020205020404" pitchFamily="49" charset="0"/>
              </a:rPr>
              <a:t>cellchat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ore-US" sz="1600" dirty="0">
                <a:solidFill>
                  <a:schemeClr val="tx1"/>
                </a:solidFill>
                <a:latin typeface="Courier New" panose="02070309020205020404" pitchFamily="49" charset="0"/>
                <a:cs typeface="Courier New" panose="02070309020205020404" pitchFamily="49" charset="0"/>
              </a:rPr>
              <a:t> </a:t>
            </a:r>
            <a:r>
              <a:rPr lang="en-US" altLang="ko-Kore-US" sz="1600" dirty="0" err="1">
                <a:solidFill>
                  <a:schemeClr val="tx1"/>
                </a:solidFill>
                <a:latin typeface="Courier New" panose="02070309020205020404" pitchFamily="49" charset="0"/>
                <a:cs typeface="Courier New" panose="02070309020205020404" pitchFamily="49" charset="0"/>
              </a:rPr>
              <a:t>netAnalysis_computeCentrality</a:t>
            </a:r>
            <a:r>
              <a:rPr lang="en-US" altLang="ko-Kore-US" sz="1600" dirty="0">
                <a:solidFill>
                  <a:schemeClr val="tx1"/>
                </a:solidFill>
                <a:latin typeface="Courier New" panose="02070309020205020404" pitchFamily="49" charset="0"/>
                <a:cs typeface="Courier New" panose="02070309020205020404" pitchFamily="49" charset="0"/>
              </a:rPr>
              <a:t>(</a:t>
            </a:r>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 </a:t>
            </a:r>
            <a:r>
              <a:rPr lang="en-US" altLang="ko-Kore-US" sz="1600" dirty="0" err="1">
                <a:solidFill>
                  <a:schemeClr val="tx1"/>
                </a:solidFill>
                <a:latin typeface="Courier New" panose="02070309020205020404" pitchFamily="49" charset="0"/>
                <a:cs typeface="Courier New" panose="02070309020205020404" pitchFamily="49" charset="0"/>
              </a:rPr>
              <a:t>slot.name</a:t>
            </a:r>
            <a:r>
              <a:rPr lang="en-US" altLang="ko-Kore-US" sz="1600" dirty="0">
                <a:solidFill>
                  <a:schemeClr val="tx1"/>
                </a:solidFill>
                <a:latin typeface="Courier New" panose="02070309020205020404" pitchFamily="49" charset="0"/>
                <a:cs typeface="Courier New" panose="02070309020205020404" pitchFamily="49" charset="0"/>
              </a:rPr>
              <a:t> = "</a:t>
            </a:r>
            <a:r>
              <a:rPr lang="en-US" altLang="ko-Kore-US" sz="1600" dirty="0" err="1">
                <a:solidFill>
                  <a:schemeClr val="tx1"/>
                </a:solidFill>
                <a:latin typeface="Courier New" panose="02070309020205020404" pitchFamily="49" charset="0"/>
                <a:cs typeface="Courier New" panose="02070309020205020404" pitchFamily="49" charset="0"/>
              </a:rPr>
              <a:t>netP</a:t>
            </a:r>
            <a:r>
              <a:rPr lang="en-US" altLang="ko-Kore-US" sz="1600" dirty="0">
                <a:solidFill>
                  <a:schemeClr val="tx1"/>
                </a:solidFill>
                <a:latin typeface="Courier New" panose="02070309020205020404" pitchFamily="49" charset="0"/>
                <a:cs typeface="Courier New" panose="02070309020205020404" pitchFamily="49" charset="0"/>
              </a:rPr>
              <a:t>")</a:t>
            </a:r>
          </a:p>
          <a:p>
            <a:endParaRPr lang="en-US" altLang="ko-Kore-US" sz="1600" dirty="0">
              <a:solidFill>
                <a:schemeClr val="tx1"/>
              </a:solidFill>
              <a:latin typeface="Courier New" panose="02070309020205020404" pitchFamily="49" charset="0"/>
              <a:cs typeface="Courier New" panose="02070309020205020404" pitchFamily="49" charset="0"/>
            </a:endParaRPr>
          </a:p>
          <a:p>
            <a:r>
              <a:rPr lang="en-US" altLang="ko-Kore-US" sz="1400" dirty="0">
                <a:solidFill>
                  <a:schemeClr val="tx1"/>
                </a:solidFill>
                <a:latin typeface="Arial" panose="020B0604020202020204" pitchFamily="34" charset="0"/>
                <a:cs typeface="Arial" panose="020B0604020202020204" pitchFamily="34" charset="0"/>
              </a:rPr>
              <a:t># Visualize the centrality score</a:t>
            </a:r>
          </a:p>
          <a:p>
            <a:r>
              <a:rPr lang="en-US" altLang="ko-Kore-US" sz="1600" dirty="0">
                <a:solidFill>
                  <a:schemeClr val="tx1"/>
                </a:solidFill>
                <a:latin typeface="Courier New" panose="02070309020205020404" pitchFamily="49" charset="0"/>
                <a:cs typeface="Courier New" panose="02070309020205020404" pitchFamily="49" charset="0"/>
              </a:rPr>
              <a:t>par(</a:t>
            </a:r>
            <a:r>
              <a:rPr lang="en-US" altLang="ko-Kore-US" sz="1600" dirty="0" err="1">
                <a:solidFill>
                  <a:schemeClr val="tx1"/>
                </a:solidFill>
                <a:latin typeface="Courier New" panose="02070309020205020404" pitchFamily="49" charset="0"/>
                <a:cs typeface="Courier New" panose="02070309020205020404" pitchFamily="49" charset="0"/>
              </a:rPr>
              <a:t>mfrow</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ore-US" sz="1600" dirty="0">
                <a:solidFill>
                  <a:schemeClr val="tx1"/>
                </a:solidFill>
                <a:latin typeface="Courier New" panose="02070309020205020404" pitchFamily="49" charset="0"/>
                <a:cs typeface="Courier New" panose="02070309020205020404" pitchFamily="49" charset="0"/>
              </a:rPr>
              <a:t>=</a:t>
            </a:r>
            <a:r>
              <a:rPr lang="ko-KR" altLang="en-US" sz="1600" dirty="0">
                <a:solidFill>
                  <a:schemeClr val="tx1"/>
                </a:solidFill>
                <a:latin typeface="Courier New" panose="02070309020205020404" pitchFamily="49" charset="0"/>
                <a:cs typeface="Courier New" panose="02070309020205020404" pitchFamily="49" charset="0"/>
              </a:rPr>
              <a:t> </a:t>
            </a:r>
            <a:r>
              <a:rPr lang="en-US" altLang="ko-Kore-US" sz="1600" dirty="0">
                <a:solidFill>
                  <a:schemeClr val="tx1"/>
                </a:solidFill>
                <a:latin typeface="Courier New" panose="02070309020205020404" pitchFamily="49" charset="0"/>
                <a:cs typeface="Courier New" panose="02070309020205020404" pitchFamily="49" charset="0"/>
              </a:rPr>
              <a:t>c(1,1))</a:t>
            </a:r>
          </a:p>
          <a:p>
            <a:r>
              <a:rPr lang="en-US" altLang="ko-Kore-US" sz="1600" dirty="0" err="1">
                <a:solidFill>
                  <a:schemeClr val="tx1"/>
                </a:solidFill>
                <a:latin typeface="Courier New" panose="02070309020205020404" pitchFamily="49" charset="0"/>
                <a:cs typeface="Courier New" panose="02070309020205020404" pitchFamily="49" charset="0"/>
              </a:rPr>
              <a:t>netAnalysis_signalingRole_network</a:t>
            </a:r>
            <a:r>
              <a:rPr lang="en-US" altLang="ko-Kore-US" sz="1600" dirty="0">
                <a:solidFill>
                  <a:schemeClr val="tx1"/>
                </a:solidFill>
                <a:latin typeface="Courier New" panose="02070309020205020404" pitchFamily="49" charset="0"/>
                <a:cs typeface="Courier New" panose="02070309020205020404" pitchFamily="49" charset="0"/>
              </a:rPr>
              <a:t>(</a:t>
            </a:r>
            <a:r>
              <a:rPr lang="en-US" altLang="ko-Kore-US" sz="1600" dirty="0" err="1">
                <a:solidFill>
                  <a:schemeClr val="tx1"/>
                </a:solidFill>
                <a:latin typeface="Courier New" panose="02070309020205020404" pitchFamily="49" charset="0"/>
                <a:cs typeface="Courier New" panose="02070309020205020404" pitchFamily="49" charset="0"/>
              </a:rPr>
              <a:t>cellchat</a:t>
            </a:r>
            <a:r>
              <a:rPr lang="en-US" altLang="ko-Kore-US" sz="1600" dirty="0">
                <a:solidFill>
                  <a:schemeClr val="tx1"/>
                </a:solidFill>
                <a:latin typeface="Courier New" panose="02070309020205020404" pitchFamily="49" charset="0"/>
                <a:cs typeface="Courier New" panose="02070309020205020404" pitchFamily="49" charset="0"/>
              </a:rPr>
              <a:t>, signaling = </a:t>
            </a:r>
            <a:r>
              <a:rPr lang="en-US" altLang="ko-Kore-US" sz="1600" dirty="0" err="1">
                <a:solidFill>
                  <a:schemeClr val="tx1"/>
                </a:solidFill>
                <a:latin typeface="Courier New" panose="02070309020205020404" pitchFamily="49" charset="0"/>
                <a:cs typeface="Courier New" panose="02070309020205020404" pitchFamily="49" charset="0"/>
              </a:rPr>
              <a:t>pathways.show</a:t>
            </a:r>
            <a:r>
              <a:rPr lang="en-US" altLang="ko-Kore-US" sz="1600" dirty="0">
                <a:solidFill>
                  <a:schemeClr val="tx1"/>
                </a:solidFill>
                <a:latin typeface="Courier New" panose="02070309020205020404" pitchFamily="49" charset="0"/>
                <a:cs typeface="Courier New" panose="02070309020205020404" pitchFamily="49" charset="0"/>
              </a:rPr>
              <a:t>, </a:t>
            </a:r>
          </a:p>
          <a:p>
            <a:r>
              <a:rPr lang="en-US" altLang="ko-Kore-US" sz="1600" dirty="0">
                <a:solidFill>
                  <a:schemeClr val="tx1"/>
                </a:solidFill>
                <a:latin typeface="Courier New" panose="02070309020205020404" pitchFamily="49" charset="0"/>
                <a:cs typeface="Courier New" panose="02070309020205020404" pitchFamily="49" charset="0"/>
              </a:rPr>
              <a:t>					width = 8, height = 2.5, </a:t>
            </a:r>
            <a:r>
              <a:rPr lang="en-US" altLang="ko-Kore-US" sz="1600" dirty="0" err="1">
                <a:solidFill>
                  <a:schemeClr val="tx1"/>
                </a:solidFill>
                <a:latin typeface="Courier New" panose="02070309020205020404" pitchFamily="49" charset="0"/>
                <a:cs typeface="Courier New" panose="02070309020205020404" pitchFamily="49" charset="0"/>
              </a:rPr>
              <a:t>font.size</a:t>
            </a:r>
            <a:r>
              <a:rPr lang="en-US" altLang="ko-Kore-US" sz="1600" dirty="0">
                <a:solidFill>
                  <a:schemeClr val="tx1"/>
                </a:solidFill>
                <a:latin typeface="Courier New" panose="02070309020205020404" pitchFamily="49" charset="0"/>
                <a:cs typeface="Courier New" panose="02070309020205020404" pitchFamily="49" charset="0"/>
              </a:rPr>
              <a:t> = 10)</a:t>
            </a:r>
          </a:p>
        </p:txBody>
      </p:sp>
      <p:sp>
        <p:nvSpPr>
          <p:cNvPr id="3" name="TextBox 2">
            <a:extLst>
              <a:ext uri="{FF2B5EF4-FFF2-40B4-BE49-F238E27FC236}">
                <a16:creationId xmlns:a16="http://schemas.microsoft.com/office/drawing/2014/main" id="{C14FE931-F5CC-E690-E2AF-4CB983E8CF1B}"/>
              </a:ext>
            </a:extLst>
          </p:cNvPr>
          <p:cNvSpPr txBox="1"/>
          <p:nvPr/>
        </p:nvSpPr>
        <p:spPr>
          <a:xfrm>
            <a:off x="695324" y="3623327"/>
            <a:ext cx="1080134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Visualize the computed centrality scores using heatmap, allowing ready identification of major signaling roles of cell groups</a:t>
            </a:r>
          </a:p>
        </p:txBody>
      </p:sp>
      <p:pic>
        <p:nvPicPr>
          <p:cNvPr id="8" name="Picture 2">
            <a:extLst>
              <a:ext uri="{FF2B5EF4-FFF2-40B4-BE49-F238E27FC236}">
                <a16:creationId xmlns:a16="http://schemas.microsoft.com/office/drawing/2014/main" id="{4F5D5DF2-5AE5-B284-3A50-D7A9730BB672}"/>
              </a:ext>
            </a:extLst>
          </p:cNvPr>
          <p:cNvPicPr>
            <a:picLocks noChangeAspect="1"/>
          </p:cNvPicPr>
          <p:nvPr/>
        </p:nvPicPr>
        <p:blipFill rotWithShape="1">
          <a:blip r:embed="rId2">
            <a:extLst>
              <a:ext uri="{28A0092B-C50C-407E-A947-70E740481C1C}">
                <a14:useLocalDpi xmlns:a14="http://schemas.microsoft.com/office/drawing/2010/main" val="0"/>
              </a:ext>
            </a:extLst>
          </a:blip>
          <a:srcRect t="2441" b="2441"/>
          <a:stretch/>
        </p:blipFill>
        <p:spPr>
          <a:xfrm>
            <a:off x="3352808" y="4092122"/>
            <a:ext cx="5486384" cy="2342776"/>
          </a:xfrm>
          <a:prstGeom prst="rect">
            <a:avLst/>
          </a:prstGeom>
        </p:spPr>
      </p:pic>
      <p:sp>
        <p:nvSpPr>
          <p:cNvPr id="22" name="TextBox 21">
            <a:extLst>
              <a:ext uri="{FF2B5EF4-FFF2-40B4-BE49-F238E27FC236}">
                <a16:creationId xmlns:a16="http://schemas.microsoft.com/office/drawing/2014/main" id="{4CE7B33B-F082-6474-ECA9-9ACBC4B6DE5A}"/>
              </a:ext>
            </a:extLst>
          </p:cNvPr>
          <p:cNvSpPr txBox="1"/>
          <p:nvPr/>
        </p:nvSpPr>
        <p:spPr>
          <a:xfrm>
            <a:off x="-4605" y="-5252"/>
            <a:ext cx="918841"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dataset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70E082FA-7CEA-1153-A64F-F8399B0DE0E3}"/>
              </a:ext>
            </a:extLst>
          </p:cNvPr>
          <p:cNvSpPr txBox="1"/>
          <p:nvPr/>
        </p:nvSpPr>
        <p:spPr>
          <a:xfrm>
            <a:off x="2677743" y="-5253"/>
            <a:ext cx="100059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Preprocessing</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33D848E-BC1B-8A9B-DCDA-DA6835412A5D}"/>
              </a:ext>
            </a:extLst>
          </p:cNvPr>
          <p:cNvSpPr txBox="1"/>
          <p:nvPr/>
        </p:nvSpPr>
        <p:spPr>
          <a:xfrm>
            <a:off x="5810341" y="-4015"/>
            <a:ext cx="269657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Inference of cell-cell communication network</a:t>
            </a:r>
          </a:p>
        </p:txBody>
      </p:sp>
      <p:sp>
        <p:nvSpPr>
          <p:cNvPr id="25" name="TextBox 24">
            <a:extLst>
              <a:ext uri="{FF2B5EF4-FFF2-40B4-BE49-F238E27FC236}">
                <a16:creationId xmlns:a16="http://schemas.microsoft.com/office/drawing/2014/main" id="{149B0AE0-5D4A-3110-D148-931581A42877}"/>
              </a:ext>
            </a:extLst>
          </p:cNvPr>
          <p:cNvSpPr txBox="1"/>
          <p:nvPr/>
        </p:nvSpPr>
        <p:spPr>
          <a:xfrm>
            <a:off x="10706446" y="0"/>
            <a:ext cx="1491114"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Visualization network</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26" name="Straight Connector 17">
            <a:extLst>
              <a:ext uri="{FF2B5EF4-FFF2-40B4-BE49-F238E27FC236}">
                <a16:creationId xmlns:a16="http://schemas.microsoft.com/office/drawing/2014/main" id="{9A4AFBFD-0F04-5EF2-6194-BEF56994482E}"/>
              </a:ext>
            </a:extLst>
          </p:cNvPr>
          <p:cNvCxnSpPr>
            <a:cxnSpLocks/>
            <a:stCxn id="22" idx="3"/>
            <a:endCxn id="23" idx="1"/>
          </p:cNvCxnSpPr>
          <p:nvPr/>
        </p:nvCxnSpPr>
        <p:spPr>
          <a:xfrm flipV="1">
            <a:off x="914236" y="117858"/>
            <a:ext cx="1763507"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12B766B1-928D-A040-8734-933D7F916273}"/>
              </a:ext>
            </a:extLst>
          </p:cNvPr>
          <p:cNvCxnSpPr>
            <a:cxnSpLocks/>
            <a:stCxn id="24" idx="3"/>
            <a:endCxn id="25" idx="1"/>
          </p:cNvCxnSpPr>
          <p:nvPr/>
        </p:nvCxnSpPr>
        <p:spPr>
          <a:xfrm>
            <a:off x="8506913" y="119096"/>
            <a:ext cx="2199533" cy="4015"/>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2">
            <a:extLst>
              <a:ext uri="{FF2B5EF4-FFF2-40B4-BE49-F238E27FC236}">
                <a16:creationId xmlns:a16="http://schemas.microsoft.com/office/drawing/2014/main" id="{95D1E1B9-BDEF-44F6-2189-9C3C97EB2685}"/>
              </a:ext>
            </a:extLst>
          </p:cNvPr>
          <p:cNvCxnSpPr>
            <a:cxnSpLocks/>
            <a:stCxn id="23" idx="3"/>
            <a:endCxn id="24" idx="1"/>
          </p:cNvCxnSpPr>
          <p:nvPr/>
        </p:nvCxnSpPr>
        <p:spPr>
          <a:xfrm>
            <a:off x="3678338" y="117858"/>
            <a:ext cx="213200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66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Rstudio</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8</a:t>
            </a:fld>
            <a:endParaRPr lang="en-KR" dirty="0"/>
          </a:p>
        </p:txBody>
      </p:sp>
      <p:sp>
        <p:nvSpPr>
          <p:cNvPr id="8" name="Content Placeholder 7">
            <a:extLst>
              <a:ext uri="{FF2B5EF4-FFF2-40B4-BE49-F238E27FC236}">
                <a16:creationId xmlns:a16="http://schemas.microsoft.com/office/drawing/2014/main" id="{93FD79E1-4723-D2E6-E446-19538C236E38}"/>
              </a:ext>
            </a:extLst>
          </p:cNvPr>
          <p:cNvSpPr>
            <a:spLocks noGrp="1"/>
          </p:cNvSpPr>
          <p:nvPr>
            <p:ph idx="1"/>
          </p:nvPr>
        </p:nvSpPr>
        <p:spPr>
          <a:xfrm>
            <a:off x="410818" y="1296684"/>
            <a:ext cx="11198084" cy="4351338"/>
          </a:xfrm>
        </p:spPr>
        <p:txBody>
          <a:bodyPr/>
          <a:lstStyle/>
          <a:p>
            <a:r>
              <a:rPr lang="en-KR" dirty="0"/>
              <a:t>Rstudio – Integrated development environment (IDE) for R and python </a:t>
            </a:r>
          </a:p>
        </p:txBody>
      </p:sp>
      <p:pic>
        <p:nvPicPr>
          <p:cNvPr id="9" name="Picture 8">
            <a:extLst>
              <a:ext uri="{FF2B5EF4-FFF2-40B4-BE49-F238E27FC236}">
                <a16:creationId xmlns:a16="http://schemas.microsoft.com/office/drawing/2014/main" id="{729513EF-4F20-F546-5286-6E14F3CE64A3}"/>
              </a:ext>
            </a:extLst>
          </p:cNvPr>
          <p:cNvPicPr>
            <a:picLocks noChangeAspect="1"/>
          </p:cNvPicPr>
          <p:nvPr/>
        </p:nvPicPr>
        <p:blipFill>
          <a:blip r:embed="rId2"/>
          <a:stretch>
            <a:fillRect/>
          </a:stretch>
        </p:blipFill>
        <p:spPr>
          <a:xfrm>
            <a:off x="755847" y="1900764"/>
            <a:ext cx="7772400" cy="4362756"/>
          </a:xfrm>
          <a:prstGeom prst="rect">
            <a:avLst/>
          </a:prstGeom>
        </p:spPr>
      </p:pic>
      <p:sp>
        <p:nvSpPr>
          <p:cNvPr id="10" name="Rectangle 9">
            <a:extLst>
              <a:ext uri="{FF2B5EF4-FFF2-40B4-BE49-F238E27FC236}">
                <a16:creationId xmlns:a16="http://schemas.microsoft.com/office/drawing/2014/main" id="{DD4AF9DD-E756-6043-8088-B0F6C7A13E42}"/>
              </a:ext>
            </a:extLst>
          </p:cNvPr>
          <p:cNvSpPr/>
          <p:nvPr/>
        </p:nvSpPr>
        <p:spPr>
          <a:xfrm>
            <a:off x="755847" y="2263140"/>
            <a:ext cx="4387653" cy="1703070"/>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Code editor</a:t>
            </a:r>
          </a:p>
        </p:txBody>
      </p:sp>
      <p:sp>
        <p:nvSpPr>
          <p:cNvPr id="14" name="Rectangle 13">
            <a:extLst>
              <a:ext uri="{FF2B5EF4-FFF2-40B4-BE49-F238E27FC236}">
                <a16:creationId xmlns:a16="http://schemas.microsoft.com/office/drawing/2014/main" id="{5956E731-D362-973E-C8E0-CFA0008F852E}"/>
              </a:ext>
            </a:extLst>
          </p:cNvPr>
          <p:cNvSpPr/>
          <p:nvPr/>
        </p:nvSpPr>
        <p:spPr>
          <a:xfrm>
            <a:off x="755847" y="4234936"/>
            <a:ext cx="4387653"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R console</a:t>
            </a:r>
          </a:p>
        </p:txBody>
      </p:sp>
      <p:sp>
        <p:nvSpPr>
          <p:cNvPr id="15" name="Rectangle 14">
            <a:extLst>
              <a:ext uri="{FF2B5EF4-FFF2-40B4-BE49-F238E27FC236}">
                <a16:creationId xmlns:a16="http://schemas.microsoft.com/office/drawing/2014/main" id="{D2CDD19E-34F1-977E-5C71-ECF9824B9E8D}"/>
              </a:ext>
            </a:extLst>
          </p:cNvPr>
          <p:cNvSpPr/>
          <p:nvPr/>
        </p:nvSpPr>
        <p:spPr>
          <a:xfrm>
            <a:off x="5202621" y="2263140"/>
            <a:ext cx="3325626" cy="1835894"/>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Environment / History</a:t>
            </a:r>
          </a:p>
        </p:txBody>
      </p:sp>
      <p:sp>
        <p:nvSpPr>
          <p:cNvPr id="18" name="Rectangle 17">
            <a:extLst>
              <a:ext uri="{FF2B5EF4-FFF2-40B4-BE49-F238E27FC236}">
                <a16:creationId xmlns:a16="http://schemas.microsoft.com/office/drawing/2014/main" id="{FDA80E12-8B88-3412-1870-E20F35E66F41}"/>
              </a:ext>
            </a:extLst>
          </p:cNvPr>
          <p:cNvSpPr/>
          <p:nvPr/>
        </p:nvSpPr>
        <p:spPr>
          <a:xfrm>
            <a:off x="5202621" y="4234935"/>
            <a:ext cx="3325626"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Other panes</a:t>
            </a:r>
          </a:p>
          <a:p>
            <a:pPr algn="ctr"/>
            <a:r>
              <a:rPr lang="en-KR" dirty="0">
                <a:solidFill>
                  <a:schemeClr val="tx1"/>
                </a:solidFill>
              </a:rPr>
              <a:t>(Files, Plots, Packages, Help)</a:t>
            </a:r>
          </a:p>
        </p:txBody>
      </p:sp>
      <p:sp>
        <p:nvSpPr>
          <p:cNvPr id="3" name="직사각형 2">
            <a:extLst>
              <a:ext uri="{FF2B5EF4-FFF2-40B4-BE49-F238E27FC236}">
                <a16:creationId xmlns:a16="http://schemas.microsoft.com/office/drawing/2014/main" id="{4EB9B36A-CA5B-30C5-F09B-AA5EC22619D2}"/>
              </a:ext>
            </a:extLst>
          </p:cNvPr>
          <p:cNvSpPr/>
          <p:nvPr/>
        </p:nvSpPr>
        <p:spPr>
          <a:xfrm>
            <a:off x="1014413" y="2557463"/>
            <a:ext cx="4086223" cy="1243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11" name="TextBox 10">
            <a:extLst>
              <a:ext uri="{FF2B5EF4-FFF2-40B4-BE49-F238E27FC236}">
                <a16:creationId xmlns:a16="http://schemas.microsoft.com/office/drawing/2014/main" id="{75C4DAC4-CA1C-DA64-5F31-24576F1BE62D}"/>
              </a:ext>
            </a:extLst>
          </p:cNvPr>
          <p:cNvSpPr txBox="1"/>
          <p:nvPr/>
        </p:nvSpPr>
        <p:spPr>
          <a:xfrm>
            <a:off x="8786812" y="1956982"/>
            <a:ext cx="3405187" cy="1015663"/>
          </a:xfrm>
          <a:prstGeom prst="rect">
            <a:avLst/>
          </a:prstGeom>
          <a:noFill/>
        </p:spPr>
        <p:txBody>
          <a:bodyPr wrap="square" rtlCol="0">
            <a:spAutoFit/>
          </a:bodyPr>
          <a:lstStyle/>
          <a:p>
            <a:r>
              <a:rPr kumimoji="1" lang="en-US" altLang="ko-Kore-US" sz="1500" b="1" dirty="0"/>
              <a:t>Code editor</a:t>
            </a:r>
            <a:r>
              <a:rPr kumimoji="1" lang="ko-Kore-US" altLang="en-US" sz="1500" b="1" dirty="0"/>
              <a:t>에서 코드를 작성하거나 적혀져 있는 코드를 실행합니다</a:t>
            </a:r>
            <a:r>
              <a:rPr kumimoji="1" lang="en-US" altLang="ko-Kore-US" sz="1500" b="1" dirty="0"/>
              <a:t>.</a:t>
            </a:r>
          </a:p>
          <a:p>
            <a:r>
              <a:rPr kumimoji="1" lang="en-US" altLang="ko-Kore-US" sz="1500" b="1" dirty="0" err="1">
                <a:highlight>
                  <a:srgbClr val="FFFF00"/>
                </a:highlight>
              </a:rPr>
              <a:t>Ctrl+Enter</a:t>
            </a:r>
            <a:r>
              <a:rPr kumimoji="1" lang="ko-Kore-US" altLang="en-US" sz="1500" b="1" dirty="0"/>
              <a:t>를 통해 각 한 줄씩의 코드를 실행할 수 있습니다</a:t>
            </a:r>
            <a:r>
              <a:rPr kumimoji="1" lang="en-US" altLang="ko-Kore-US" sz="1500" b="1" dirty="0"/>
              <a:t>.</a:t>
            </a:r>
            <a:endParaRPr kumimoji="1" lang="ko-Kore-US" altLang="en-US" sz="1500" b="1" dirty="0"/>
          </a:p>
        </p:txBody>
      </p:sp>
      <p:cxnSp>
        <p:nvCxnSpPr>
          <p:cNvPr id="17" name="직선 화살표 연결선 16">
            <a:extLst>
              <a:ext uri="{FF2B5EF4-FFF2-40B4-BE49-F238E27FC236}">
                <a16:creationId xmlns:a16="http://schemas.microsoft.com/office/drawing/2014/main" id="{1BF74752-71DE-08D4-DBCA-3969C3686CFD}"/>
              </a:ext>
            </a:extLst>
          </p:cNvPr>
          <p:cNvCxnSpPr>
            <a:cxnSpLocks/>
            <a:stCxn id="10" idx="3"/>
            <a:endCxn id="11" idx="1"/>
          </p:cNvCxnSpPr>
          <p:nvPr/>
        </p:nvCxnSpPr>
        <p:spPr>
          <a:xfrm flipV="1">
            <a:off x="5143500" y="2464814"/>
            <a:ext cx="3643312" cy="649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9">
            <a:extLst>
              <a:ext uri="{FF2B5EF4-FFF2-40B4-BE49-F238E27FC236}">
                <a16:creationId xmlns:a16="http://schemas.microsoft.com/office/drawing/2014/main" id="{3EBB36A6-D880-EC6C-8FCE-B72CC6242363}"/>
              </a:ext>
            </a:extLst>
          </p:cNvPr>
          <p:cNvSpPr>
            <a:spLocks noGrp="1"/>
          </p:cNvSpPr>
          <p:nvPr>
            <p:ph type="ftr" sz="quarter" idx="11"/>
          </p:nvPr>
        </p:nvSpPr>
        <p:spPr>
          <a:xfrm>
            <a:off x="4038600" y="6492874"/>
            <a:ext cx="4114800" cy="365125"/>
          </a:xfrm>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Tree>
    <p:extLst>
      <p:ext uri="{BB962C8B-B14F-4D97-AF65-F5344CB8AC3E}">
        <p14:creationId xmlns:p14="http://schemas.microsoft.com/office/powerpoint/2010/main" val="1695847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US" altLang="ko-KR" dirty="0"/>
              <a:t>8</a:t>
            </a:r>
            <a:endParaRPr lang="en-KR" dirty="0"/>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80</a:t>
            </a:fld>
            <a:endParaRPr lang="en-KR" dirty="0"/>
          </a:p>
        </p:txBody>
      </p:sp>
      <p:sp>
        <p:nvSpPr>
          <p:cNvPr id="2" name="Title 6">
            <a:extLst>
              <a:ext uri="{FF2B5EF4-FFF2-40B4-BE49-F238E27FC236}">
                <a16:creationId xmlns:a16="http://schemas.microsoft.com/office/drawing/2014/main" id="{35AC26D8-866C-D76A-846F-BA07D03CD816}"/>
              </a:ext>
            </a:extLst>
          </p:cNvPr>
          <p:cNvSpPr txBox="1">
            <a:spLocks/>
          </p:cNvSpPr>
          <p:nvPr/>
        </p:nvSpPr>
        <p:spPr>
          <a:xfrm>
            <a:off x="831850" y="3429000"/>
            <a:ext cx="10515600" cy="145999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Visualization of multi-feature blended spatial plot - </a:t>
            </a:r>
            <a:r>
              <a:rPr lang="en-US" dirty="0" err="1"/>
              <a:t>STUtility</a:t>
            </a:r>
            <a:endParaRPr lang="en-US" dirty="0"/>
          </a:p>
        </p:txBody>
      </p:sp>
    </p:spTree>
    <p:extLst>
      <p:ext uri="{BB962C8B-B14F-4D97-AF65-F5344CB8AC3E}">
        <p14:creationId xmlns:p14="http://schemas.microsoft.com/office/powerpoint/2010/main" val="24604599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Download dataset for </a:t>
            </a:r>
            <a:r>
              <a:rPr lang="en-US" altLang="ko-Kore-KR" dirty="0" err="1"/>
              <a:t>STUtility</a:t>
            </a:r>
            <a:endParaRPr lang="en-US" altLang="ko-KR" sz="36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81</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2"/>
            <a:ext cx="10801350" cy="3552943"/>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b="1" dirty="0">
                <a:solidFill>
                  <a:schemeClr val="tx1"/>
                </a:solidFill>
                <a:latin typeface="Arial" panose="020B0604020202020204" pitchFamily="34" charset="0"/>
                <a:cs typeface="Arial" panose="020B0604020202020204" pitchFamily="34" charset="0"/>
              </a:rPr>
              <a:t>In Terminal</a:t>
            </a:r>
          </a:p>
          <a:p>
            <a:endParaRPr lang="en-US" altLang="ko-KR" sz="2800" b="1" dirty="0">
              <a:solidFill>
                <a:schemeClr val="tx1"/>
              </a:solidFill>
              <a:latin typeface="Calibri" panose="020F0502020204030204" pitchFamily="34" charset="0"/>
              <a:cs typeface="Calibri" panose="020F0502020204030204" pitchFamily="34" charset="0"/>
            </a:endParaRPr>
          </a:p>
          <a:p>
            <a:r>
              <a:rPr lang="en-US" altLang="ko-KR" sz="1600" dirty="0">
                <a:solidFill>
                  <a:schemeClr val="tx1"/>
                </a:solidFill>
                <a:latin typeface="Courier New" panose="02070309020205020404" pitchFamily="49" charset="0"/>
                <a:cs typeface="Courier New" panose="02070309020205020404" pitchFamily="49" charset="0"/>
              </a:rPr>
              <a:t>$ curl -O https://cf.10xgenomics.com/samples/spatial-exp/1.0.0/V1_Mouse_Brain_Sagittal_Anterior/V1_Mouse_Brain_Sagittal_Anterior_filtered_feature_bc_matrix.h5 # download</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a:solidFill>
                  <a:schemeClr val="tx1"/>
                </a:solidFill>
                <a:latin typeface="Courier New" panose="02070309020205020404" pitchFamily="49" charset="0"/>
                <a:cs typeface="Courier New" panose="02070309020205020404" pitchFamily="49" charset="0"/>
              </a:rPr>
              <a:t>$ curl -O https://cf.10xgenomics.com/samples/spatial-exp/1.1.0/V1_Mouse_Brain_Sagittal_Anterior/V1_Mouse_Brain_Sagittal_Anterior_spatial.tar.gz</a:t>
            </a: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a:solidFill>
                  <a:schemeClr val="tx1"/>
                </a:solidFill>
                <a:latin typeface="Courier New" panose="02070309020205020404" pitchFamily="49" charset="0"/>
                <a:cs typeface="Courier New" panose="02070309020205020404" pitchFamily="49" charset="0"/>
              </a:rPr>
              <a:t>$ tar -</a:t>
            </a:r>
            <a:r>
              <a:rPr lang="en-US" altLang="ko-KR" sz="1600" dirty="0" err="1">
                <a:solidFill>
                  <a:schemeClr val="tx1"/>
                </a:solidFill>
                <a:latin typeface="Courier New" panose="02070309020205020404" pitchFamily="49" charset="0"/>
                <a:cs typeface="Courier New" panose="02070309020205020404" pitchFamily="49" charset="0"/>
              </a:rPr>
              <a:t>xvzf</a:t>
            </a:r>
            <a:r>
              <a:rPr lang="en-US" altLang="ko-KR" sz="1600" dirty="0">
                <a:solidFill>
                  <a:schemeClr val="tx1"/>
                </a:solidFill>
                <a:latin typeface="Courier New" panose="02070309020205020404" pitchFamily="49" charset="0"/>
                <a:cs typeface="Courier New" panose="02070309020205020404" pitchFamily="49" charset="0"/>
              </a:rPr>
              <a:t> V1_Mouse_Brain_Sagittal_Anterior_spatial.tar.gz</a:t>
            </a:r>
          </a:p>
        </p:txBody>
      </p:sp>
      <p:sp>
        <p:nvSpPr>
          <p:cNvPr id="16" name="TextBox 15">
            <a:extLst>
              <a:ext uri="{FF2B5EF4-FFF2-40B4-BE49-F238E27FC236}">
                <a16:creationId xmlns:a16="http://schemas.microsoft.com/office/drawing/2014/main" id="{43A93670-3571-E8C1-7D75-FCD722C3766D}"/>
              </a:ext>
            </a:extLst>
          </p:cNvPr>
          <p:cNvSpPr txBox="1"/>
          <p:nvPr/>
        </p:nvSpPr>
        <p:spPr>
          <a:xfrm>
            <a:off x="-4605" y="-5252"/>
            <a:ext cx="202651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Download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spaceranger</a:t>
            </a:r>
            <a:r>
              <a:rPr lang="en-US" sz="1000" b="1" dirty="0">
                <a:solidFill>
                  <a:schemeClr val="accent1">
                    <a:lumMod val="60000"/>
                    <a:lumOff val="40000"/>
                  </a:schemeClr>
                </a:solidFill>
                <a:latin typeface="Arial" panose="020B0604020202020204" pitchFamily="34" charset="0"/>
                <a:cs typeface="Arial" panose="020B0604020202020204" pitchFamily="34" charset="0"/>
              </a:rPr>
              <a:t> output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2FA6A6C-3FC1-795B-CD85-B839B419B0D6}"/>
              </a:ext>
            </a:extLst>
          </p:cNvPr>
          <p:cNvSpPr txBox="1"/>
          <p:nvPr/>
        </p:nvSpPr>
        <p:spPr>
          <a:xfrm>
            <a:off x="5334515" y="-5253"/>
            <a:ext cx="1619354"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Construct </a:t>
            </a:r>
            <a:r>
              <a:rPr lang="en-US" sz="1000" dirty="0" err="1">
                <a:solidFill>
                  <a:schemeClr val="accent1">
                    <a:lumMod val="60000"/>
                    <a:lumOff val="40000"/>
                  </a:schemeClr>
                </a:solidFill>
                <a:latin typeface="Arial" panose="020B0604020202020204" pitchFamily="34" charset="0"/>
                <a:cs typeface="Arial" panose="020B0604020202020204" pitchFamily="34" charset="0"/>
              </a:rPr>
              <a:t>STUtility</a:t>
            </a:r>
            <a:r>
              <a:rPr lang="en-US" sz="1000" dirty="0">
                <a:solidFill>
                  <a:schemeClr val="accent1">
                    <a:lumMod val="60000"/>
                    <a:lumOff val="40000"/>
                  </a:schemeClr>
                </a:solidFill>
                <a:latin typeface="Arial" panose="020B0604020202020204" pitchFamily="34" charset="0"/>
                <a:cs typeface="Arial" panose="020B0604020202020204" pitchFamily="34" charset="0"/>
              </a:rPr>
              <a:t> object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21519D1-8646-2887-CCCE-7B7FC9C352AF}"/>
              </a:ext>
            </a:extLst>
          </p:cNvPr>
          <p:cNvSpPr txBox="1"/>
          <p:nvPr/>
        </p:nvSpPr>
        <p:spPr>
          <a:xfrm>
            <a:off x="10386698" y="0"/>
            <a:ext cx="1805302" cy="246221"/>
          </a:xfrm>
          <a:prstGeom prst="rect">
            <a:avLst/>
          </a:prstGeom>
          <a:noFill/>
        </p:spPr>
        <p:txBody>
          <a:bodyPr wrap="none" rtlCol="0">
            <a:spAutoFit/>
          </a:bodyPr>
          <a:lstStyle/>
          <a:p>
            <a:r>
              <a:rPr lang="en-US" altLang="ko-Kore-KR" sz="1000" dirty="0">
                <a:solidFill>
                  <a:srgbClr val="8FAADD"/>
                </a:solidFill>
                <a:latin typeface="Arial" panose="020B0604020202020204" pitchFamily="34" charset="0"/>
                <a:cs typeface="Arial" panose="020B0604020202020204" pitchFamily="34" charset="0"/>
              </a:rPr>
              <a:t>Blended Spatial Feature Plot</a:t>
            </a:r>
            <a:endParaRPr lang="en-KR" altLang="ko-Kore-KR" sz="1000" dirty="0">
              <a:solidFill>
                <a:srgbClr val="8FAADD"/>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8EF6CCE0-46F1-8FF8-AE8C-2EDC213AF846}"/>
              </a:ext>
            </a:extLst>
          </p:cNvPr>
          <p:cNvCxnSpPr>
            <a:cxnSpLocks/>
            <a:stCxn id="16" idx="3"/>
            <a:endCxn id="17" idx="1"/>
          </p:cNvCxnSpPr>
          <p:nvPr/>
        </p:nvCxnSpPr>
        <p:spPr>
          <a:xfrm flipV="1">
            <a:off x="2021912" y="117858"/>
            <a:ext cx="3312603"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11FA4816-277A-E6B3-F73B-715FEF0918CC}"/>
              </a:ext>
            </a:extLst>
          </p:cNvPr>
          <p:cNvCxnSpPr>
            <a:cxnSpLocks/>
            <a:stCxn id="17" idx="3"/>
            <a:endCxn id="18" idx="1"/>
          </p:cNvCxnSpPr>
          <p:nvPr/>
        </p:nvCxnSpPr>
        <p:spPr>
          <a:xfrm>
            <a:off x="6953869" y="117858"/>
            <a:ext cx="3432829" cy="5253"/>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668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Construct </a:t>
            </a:r>
            <a:r>
              <a:rPr lang="en-US" altLang="ko-Kore-KR" dirty="0" err="1"/>
              <a:t>STUtility</a:t>
            </a:r>
            <a:r>
              <a:rPr lang="en-US" altLang="ko-Kore-KR" dirty="0"/>
              <a:t> object</a:t>
            </a:r>
            <a:endParaRPr lang="ko-KR" altLang="en-US" sz="36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82</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3857686"/>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Arial" panose="020B0604020202020204" pitchFamily="34" charset="0"/>
                <a:cs typeface="Arial" panose="020B0604020202020204" pitchFamily="34" charset="0"/>
              </a:rPr>
              <a:t># Set working directory to pre-downloaded directory (optional)</a:t>
            </a:r>
          </a:p>
          <a:p>
            <a:r>
              <a:rPr lang="en-US" altLang="ko-KR" sz="1350" dirty="0" err="1">
                <a:solidFill>
                  <a:schemeClr val="tx1"/>
                </a:solidFill>
                <a:latin typeface="Courier New" panose="02070309020205020404" pitchFamily="49" charset="0"/>
                <a:cs typeface="Courier New" panose="02070309020205020404" pitchFamily="49" charset="0"/>
              </a:rPr>
              <a:t>setwd</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R" sz="1350" dirty="0" err="1">
                <a:solidFill>
                  <a:schemeClr val="tx1"/>
                </a:solidFill>
                <a:latin typeface="Courier New" panose="02070309020205020404" pitchFamily="49" charset="0"/>
                <a:cs typeface="Courier New" panose="02070309020205020404" pitchFamily="49" charset="0"/>
              </a:rPr>
              <a:t>KOGO_visium_STUtility_input_files</a:t>
            </a:r>
            <a:r>
              <a:rPr lang="en-US" altLang="ko-KR" sz="1350" dirty="0">
                <a:solidFill>
                  <a:schemeClr val="tx1"/>
                </a:solidFill>
                <a:latin typeface="Courier New" panose="02070309020205020404" pitchFamily="49" charset="0"/>
                <a:cs typeface="Courier New" panose="02070309020205020404" pitchFamily="49" charset="0"/>
              </a:rPr>
              <a:t>/')</a:t>
            </a:r>
          </a:p>
          <a:p>
            <a:endParaRPr lang="en-US" altLang="ko-KR" sz="1350" dirty="0">
              <a:solidFill>
                <a:schemeClr val="tx1"/>
              </a:solidFill>
              <a:latin typeface="Courier New" panose="02070309020205020404" pitchFamily="49" charset="0"/>
              <a:cs typeface="Courier New" panose="02070309020205020404" pitchFamily="49" charset="0"/>
            </a:endParaRPr>
          </a:p>
          <a:p>
            <a:r>
              <a:rPr lang="en-US" altLang="ko-KR" sz="1350" dirty="0" err="1">
                <a:solidFill>
                  <a:schemeClr val="tx1"/>
                </a:solidFill>
                <a:latin typeface="Courier New" panose="02070309020205020404" pitchFamily="49" charset="0"/>
                <a:cs typeface="Courier New" panose="02070309020205020404" pitchFamily="49" charset="0"/>
              </a:rPr>
              <a:t>infoTable</a:t>
            </a:r>
            <a:r>
              <a:rPr lang="en-US" altLang="ko-KR" sz="1350" dirty="0">
                <a:solidFill>
                  <a:schemeClr val="tx1"/>
                </a:solidFill>
                <a:latin typeface="Courier New" panose="02070309020205020404" pitchFamily="49" charset="0"/>
                <a:cs typeface="Courier New" panose="02070309020205020404" pitchFamily="49" charset="0"/>
              </a:rPr>
              <a:t> = </a:t>
            </a:r>
            <a:r>
              <a:rPr lang="en-US" altLang="ko-KR" sz="1350" dirty="0" err="1">
                <a:solidFill>
                  <a:schemeClr val="tx1"/>
                </a:solidFill>
                <a:latin typeface="Courier New" panose="02070309020205020404" pitchFamily="49" charset="0"/>
                <a:cs typeface="Courier New" panose="02070309020205020404" pitchFamily="49" charset="0"/>
              </a:rPr>
              <a:t>data.frame</a:t>
            </a:r>
            <a:r>
              <a:rPr lang="en-US" altLang="ko-KR" sz="1350" dirty="0">
                <a:solidFill>
                  <a:schemeClr val="tx1"/>
                </a:solidFill>
                <a:latin typeface="Courier New" panose="02070309020205020404" pitchFamily="49" charset="0"/>
                <a:cs typeface="Courier New" panose="02070309020205020404" pitchFamily="49" charset="0"/>
              </a:rPr>
              <a:t>(samples</a:t>
            </a:r>
            <a:r>
              <a:rPr lang="ko-KR" altLang="en-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a:t>
            </a:r>
            <a:r>
              <a:rPr lang="ko-KR" altLang="en-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c("./V1_Mouse_Brain_Sagittal_Anterior_filtered_feature_bc_matrix.h5"),</a:t>
            </a:r>
          </a:p>
          <a:p>
            <a:r>
              <a:rPr lang="en-US" altLang="ko-KR" sz="1350" dirty="0">
                <a:solidFill>
                  <a:schemeClr val="tx1"/>
                </a:solidFill>
                <a:latin typeface="Courier New" panose="02070309020205020404" pitchFamily="49" charset="0"/>
                <a:cs typeface="Courier New" panose="02070309020205020404" pitchFamily="49" charset="0"/>
              </a:rPr>
              <a:t>			</a:t>
            </a:r>
            <a:r>
              <a:rPr lang="en-US" altLang="ko-KR" sz="1350" dirty="0" err="1">
                <a:solidFill>
                  <a:schemeClr val="tx1"/>
                </a:solidFill>
                <a:latin typeface="Courier New" panose="02070309020205020404" pitchFamily="49" charset="0"/>
                <a:cs typeface="Courier New" panose="02070309020205020404" pitchFamily="49" charset="0"/>
              </a:rPr>
              <a:t>spotfiles</a:t>
            </a:r>
            <a:r>
              <a:rPr lang="en-US" altLang="ko-KR" sz="1350" dirty="0">
                <a:solidFill>
                  <a:schemeClr val="tx1"/>
                </a:solidFill>
                <a:latin typeface="Courier New" panose="02070309020205020404" pitchFamily="49" charset="0"/>
                <a:cs typeface="Courier New" panose="02070309020205020404" pitchFamily="49" charset="0"/>
              </a:rPr>
              <a:t> = c("./spatial/</a:t>
            </a:r>
            <a:r>
              <a:rPr lang="en-US" altLang="ko-KR" sz="1350" dirty="0" err="1">
                <a:solidFill>
                  <a:schemeClr val="tx1"/>
                </a:solidFill>
                <a:latin typeface="Courier New" panose="02070309020205020404" pitchFamily="49" charset="0"/>
                <a:cs typeface="Courier New" panose="02070309020205020404" pitchFamily="49" charset="0"/>
              </a:rPr>
              <a:t>tissue_positions_list.csv</a:t>
            </a:r>
            <a:r>
              <a:rPr lang="en-US" altLang="ko-KR" sz="1350" dirty="0">
                <a:solidFill>
                  <a:schemeClr val="tx1"/>
                </a:solidFill>
                <a:latin typeface="Courier New" panose="02070309020205020404" pitchFamily="49" charset="0"/>
                <a:cs typeface="Courier New" panose="02070309020205020404" pitchFamily="49" charset="0"/>
              </a:rPr>
              <a:t>"),</a:t>
            </a:r>
          </a:p>
          <a:p>
            <a:r>
              <a:rPr lang="en-US" altLang="ko-KR" sz="1350" dirty="0">
                <a:solidFill>
                  <a:schemeClr val="tx1"/>
                </a:solidFill>
                <a:latin typeface="Courier New" panose="02070309020205020404" pitchFamily="49" charset="0"/>
                <a:cs typeface="Courier New" panose="02070309020205020404" pitchFamily="49" charset="0"/>
              </a:rPr>
              <a:t>			</a:t>
            </a:r>
            <a:r>
              <a:rPr lang="en-US" altLang="ko-KR" sz="1350" dirty="0" err="1">
                <a:solidFill>
                  <a:schemeClr val="tx1"/>
                </a:solidFill>
                <a:latin typeface="Courier New" panose="02070309020205020404" pitchFamily="49" charset="0"/>
                <a:cs typeface="Courier New" panose="02070309020205020404" pitchFamily="49" charset="0"/>
              </a:rPr>
              <a:t>imgs</a:t>
            </a:r>
            <a:r>
              <a:rPr lang="en-US" altLang="ko-KR" sz="1350" dirty="0">
                <a:solidFill>
                  <a:schemeClr val="tx1"/>
                </a:solidFill>
                <a:latin typeface="Courier New" panose="02070309020205020404" pitchFamily="49" charset="0"/>
                <a:cs typeface="Courier New" panose="02070309020205020404" pitchFamily="49" charset="0"/>
              </a:rPr>
              <a:t> = c("./spatial/</a:t>
            </a:r>
            <a:r>
              <a:rPr lang="en-US" altLang="ko-KR" sz="1350" dirty="0" err="1">
                <a:solidFill>
                  <a:schemeClr val="tx1"/>
                </a:solidFill>
                <a:latin typeface="Courier New" panose="02070309020205020404" pitchFamily="49" charset="0"/>
                <a:cs typeface="Courier New" panose="02070309020205020404" pitchFamily="49" charset="0"/>
              </a:rPr>
              <a:t>tissue_hires_image.png</a:t>
            </a:r>
            <a:r>
              <a:rPr lang="en-US" altLang="ko-KR" sz="1350" dirty="0">
                <a:solidFill>
                  <a:schemeClr val="tx1"/>
                </a:solidFill>
                <a:latin typeface="Courier New" panose="02070309020205020404" pitchFamily="49" charset="0"/>
                <a:cs typeface="Courier New" panose="02070309020205020404" pitchFamily="49" charset="0"/>
              </a:rPr>
              <a:t>"),</a:t>
            </a:r>
          </a:p>
          <a:p>
            <a:r>
              <a:rPr lang="en-US" altLang="ko-KR" sz="1350" dirty="0">
                <a:solidFill>
                  <a:schemeClr val="tx1"/>
                </a:solidFill>
                <a:latin typeface="Courier New" panose="02070309020205020404" pitchFamily="49" charset="0"/>
                <a:cs typeface="Courier New" panose="02070309020205020404" pitchFamily="49" charset="0"/>
              </a:rPr>
              <a:t>			</a:t>
            </a:r>
            <a:r>
              <a:rPr lang="en-US" altLang="ko-KR" sz="1350" dirty="0" err="1">
                <a:solidFill>
                  <a:schemeClr val="tx1"/>
                </a:solidFill>
                <a:latin typeface="Courier New" panose="02070309020205020404" pitchFamily="49" charset="0"/>
                <a:cs typeface="Courier New" panose="02070309020205020404" pitchFamily="49" charset="0"/>
              </a:rPr>
              <a:t>json</a:t>
            </a:r>
            <a:r>
              <a:rPr lang="en-US" altLang="ko-KR" sz="1350" dirty="0">
                <a:solidFill>
                  <a:schemeClr val="tx1"/>
                </a:solidFill>
                <a:latin typeface="Courier New" panose="02070309020205020404" pitchFamily="49" charset="0"/>
                <a:cs typeface="Courier New" panose="02070309020205020404" pitchFamily="49" charset="0"/>
              </a:rPr>
              <a:t> = c("./spatial/</a:t>
            </a:r>
            <a:r>
              <a:rPr lang="en-US" altLang="ko-KR" sz="1350" dirty="0" err="1">
                <a:solidFill>
                  <a:schemeClr val="tx1"/>
                </a:solidFill>
                <a:latin typeface="Courier New" panose="02070309020205020404" pitchFamily="49" charset="0"/>
                <a:cs typeface="Courier New" panose="02070309020205020404" pitchFamily="49" charset="0"/>
              </a:rPr>
              <a:t>scalefactors_json.json</a:t>
            </a:r>
            <a:r>
              <a:rPr lang="en-US" altLang="ko-KR" sz="1350" dirty="0">
                <a:solidFill>
                  <a:schemeClr val="tx1"/>
                </a:solidFill>
                <a:latin typeface="Courier New" panose="02070309020205020404" pitchFamily="49" charset="0"/>
                <a:cs typeface="Courier New" panose="02070309020205020404" pitchFamily="49" charset="0"/>
              </a:rPr>
              <a:t>"), 						</a:t>
            </a:r>
            <a:r>
              <a:rPr lang="en-US" altLang="ko-KR" sz="1350" dirty="0" err="1">
                <a:solidFill>
                  <a:schemeClr val="tx1"/>
                </a:solidFill>
                <a:latin typeface="Courier New" panose="02070309020205020404" pitchFamily="49" charset="0"/>
                <a:cs typeface="Courier New" panose="02070309020205020404" pitchFamily="49" charset="0"/>
              </a:rPr>
              <a:t>stringsAsFactors</a:t>
            </a:r>
            <a:r>
              <a:rPr lang="en-US" altLang="ko-KR" sz="1350" dirty="0">
                <a:solidFill>
                  <a:schemeClr val="tx1"/>
                </a:solidFill>
                <a:latin typeface="Courier New" panose="02070309020205020404" pitchFamily="49" charset="0"/>
                <a:cs typeface="Courier New" panose="02070309020205020404" pitchFamily="49" charset="0"/>
              </a:rPr>
              <a:t> = FALSE)</a:t>
            </a:r>
          </a:p>
          <a:p>
            <a:endParaRPr lang="en-US" altLang="ko-KR" sz="1350" dirty="0">
              <a:solidFill>
                <a:schemeClr val="tx1"/>
              </a:solidFill>
              <a:latin typeface="Courier New" panose="02070309020205020404" pitchFamily="49" charset="0"/>
              <a:cs typeface="Courier New" panose="02070309020205020404" pitchFamily="49" charset="0"/>
            </a:endParaRPr>
          </a:p>
          <a:p>
            <a:r>
              <a:rPr lang="en-US" altLang="ko-KR" sz="1350" dirty="0" err="1">
                <a:solidFill>
                  <a:schemeClr val="tx1"/>
                </a:solidFill>
                <a:latin typeface="Courier New" panose="02070309020205020404" pitchFamily="49" charset="0"/>
                <a:cs typeface="Courier New" panose="02070309020205020404" pitchFamily="49" charset="0"/>
              </a:rPr>
              <a:t>Mouse_Brain_STUtility</a:t>
            </a:r>
            <a:r>
              <a:rPr lang="en-US" altLang="ko-KR" sz="1350" dirty="0">
                <a:solidFill>
                  <a:schemeClr val="tx1"/>
                </a:solidFill>
                <a:latin typeface="Courier New" panose="02070309020205020404" pitchFamily="49" charset="0"/>
                <a:cs typeface="Courier New" panose="02070309020205020404" pitchFamily="49" charset="0"/>
              </a:rPr>
              <a:t> = </a:t>
            </a:r>
            <a:r>
              <a:rPr lang="en-US" altLang="ko-KR" sz="1350" dirty="0" err="1">
                <a:solidFill>
                  <a:schemeClr val="tx1"/>
                </a:solidFill>
                <a:latin typeface="Courier New" panose="02070309020205020404" pitchFamily="49" charset="0"/>
                <a:cs typeface="Courier New" panose="02070309020205020404" pitchFamily="49" charset="0"/>
              </a:rPr>
              <a:t>InputFromTable</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R" sz="1350" dirty="0" err="1">
                <a:solidFill>
                  <a:schemeClr val="tx1"/>
                </a:solidFill>
                <a:latin typeface="Courier New" panose="02070309020205020404" pitchFamily="49" charset="0"/>
                <a:cs typeface="Courier New" panose="02070309020205020404" pitchFamily="49" charset="0"/>
              </a:rPr>
              <a:t>infotable</a:t>
            </a:r>
            <a:r>
              <a:rPr lang="en-US" altLang="ko-KR" sz="1350" dirty="0">
                <a:solidFill>
                  <a:schemeClr val="tx1"/>
                </a:solidFill>
                <a:latin typeface="Courier New" panose="02070309020205020404" pitchFamily="49" charset="0"/>
                <a:cs typeface="Courier New" panose="02070309020205020404" pitchFamily="49" charset="0"/>
              </a:rPr>
              <a:t> = </a:t>
            </a:r>
            <a:r>
              <a:rPr lang="en-US" altLang="ko-KR" sz="1350" dirty="0" err="1">
                <a:solidFill>
                  <a:schemeClr val="tx1"/>
                </a:solidFill>
                <a:latin typeface="Courier New" panose="02070309020205020404" pitchFamily="49" charset="0"/>
                <a:cs typeface="Courier New" panose="02070309020205020404" pitchFamily="49" charset="0"/>
              </a:rPr>
              <a:t>infoTable</a:t>
            </a:r>
            <a:r>
              <a:rPr lang="en-US" altLang="ko-KR" sz="1350" dirty="0">
                <a:solidFill>
                  <a:schemeClr val="tx1"/>
                </a:solidFill>
                <a:latin typeface="Courier New" panose="02070309020205020404" pitchFamily="49" charset="0"/>
                <a:cs typeface="Courier New" panose="02070309020205020404" pitchFamily="49" charset="0"/>
              </a:rPr>
              <a:t>, platform = "</a:t>
            </a:r>
            <a:r>
              <a:rPr lang="en-US" altLang="ko-KR" sz="1350" dirty="0" err="1">
                <a:solidFill>
                  <a:schemeClr val="tx1"/>
                </a:solidFill>
                <a:latin typeface="Courier New" panose="02070309020205020404" pitchFamily="49" charset="0"/>
                <a:cs typeface="Courier New" panose="02070309020205020404" pitchFamily="49" charset="0"/>
              </a:rPr>
              <a:t>Visium</a:t>
            </a:r>
            <a:r>
              <a:rPr lang="en-US" altLang="ko-KR" sz="1350" dirty="0">
                <a:solidFill>
                  <a:schemeClr val="tx1"/>
                </a:solidFill>
                <a:latin typeface="Courier New" panose="02070309020205020404" pitchFamily="49" charset="0"/>
                <a:cs typeface="Courier New" panose="02070309020205020404" pitchFamily="49" charset="0"/>
              </a:rPr>
              <a:t>")</a:t>
            </a:r>
          </a:p>
          <a:p>
            <a:endParaRPr lang="en-US" altLang="ko-KR" sz="1600" dirty="0">
              <a:solidFill>
                <a:schemeClr val="tx1"/>
              </a:solidFill>
              <a:latin typeface="Arial" panose="020B0604020202020204" pitchFamily="34" charset="0"/>
              <a:cs typeface="Arial" panose="020B0604020202020204" pitchFamily="34" charset="0"/>
            </a:endParaRPr>
          </a:p>
          <a:p>
            <a:r>
              <a:rPr lang="en-US" altLang="ko-KR" sz="1200" dirty="0">
                <a:solidFill>
                  <a:schemeClr val="tx1"/>
                </a:solidFill>
                <a:latin typeface="Arial" panose="020B0604020202020204" pitchFamily="34" charset="0"/>
                <a:cs typeface="Arial" panose="020B0604020202020204" pitchFamily="34" charset="0"/>
              </a:rPr>
              <a:t># Function used to read HE images in jpeg or </a:t>
            </a:r>
            <a:r>
              <a:rPr lang="en-US" altLang="ko-KR" sz="1200" dirty="0" err="1">
                <a:solidFill>
                  <a:schemeClr val="tx1"/>
                </a:solidFill>
                <a:latin typeface="Arial" panose="020B0604020202020204" pitchFamily="34" charset="0"/>
                <a:cs typeface="Arial" panose="020B0604020202020204" pitchFamily="34" charset="0"/>
              </a:rPr>
              <a:t>png</a:t>
            </a:r>
            <a:r>
              <a:rPr lang="en-US" altLang="ko-KR" sz="1200" dirty="0">
                <a:solidFill>
                  <a:schemeClr val="tx1"/>
                </a:solidFill>
                <a:latin typeface="Arial" panose="020B0604020202020204" pitchFamily="34" charset="0"/>
                <a:cs typeface="Arial" panose="020B0604020202020204" pitchFamily="34" charset="0"/>
              </a:rPr>
              <a:t> format</a:t>
            </a:r>
          </a:p>
          <a:p>
            <a:r>
              <a:rPr lang="en-US" altLang="ko-KR" sz="1350" dirty="0" err="1">
                <a:solidFill>
                  <a:schemeClr val="tx1"/>
                </a:solidFill>
                <a:latin typeface="Courier New" panose="02070309020205020404" pitchFamily="49" charset="0"/>
                <a:cs typeface="Courier New" panose="02070309020205020404" pitchFamily="49" charset="0"/>
              </a:rPr>
              <a:t>Mouse_Brain_STUtility</a:t>
            </a:r>
            <a:r>
              <a:rPr lang="en-US" altLang="ko-KR" sz="1350" dirty="0">
                <a:solidFill>
                  <a:schemeClr val="tx1"/>
                </a:solidFill>
                <a:latin typeface="Courier New" panose="02070309020205020404" pitchFamily="49" charset="0"/>
                <a:cs typeface="Courier New" panose="02070309020205020404" pitchFamily="49" charset="0"/>
              </a:rPr>
              <a:t> = </a:t>
            </a:r>
            <a:r>
              <a:rPr lang="en-US" altLang="ko-KR" sz="1350" dirty="0" err="1">
                <a:solidFill>
                  <a:schemeClr val="tx1"/>
                </a:solidFill>
                <a:latin typeface="Courier New" panose="02070309020205020404" pitchFamily="49" charset="0"/>
                <a:cs typeface="Courier New" panose="02070309020205020404" pitchFamily="49" charset="0"/>
              </a:rPr>
              <a:t>LoadImages</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R" sz="1350" dirty="0" err="1">
                <a:solidFill>
                  <a:schemeClr val="tx1"/>
                </a:solidFill>
                <a:latin typeface="Courier New" panose="02070309020205020404" pitchFamily="49" charset="0"/>
                <a:cs typeface="Courier New" panose="02070309020205020404" pitchFamily="49" charset="0"/>
              </a:rPr>
              <a:t>Mouse_Brain_STUtility</a:t>
            </a:r>
            <a:r>
              <a:rPr lang="en-US" altLang="ko-KR" sz="1350" dirty="0">
                <a:solidFill>
                  <a:schemeClr val="tx1"/>
                </a:solidFill>
                <a:latin typeface="Courier New" panose="02070309020205020404" pitchFamily="49" charset="0"/>
                <a:cs typeface="Courier New" panose="02070309020205020404" pitchFamily="49" charset="0"/>
              </a:rPr>
              <a:t>, </a:t>
            </a:r>
          </a:p>
          <a:p>
            <a:r>
              <a:rPr lang="en-US" altLang="ko-KR" sz="1350" dirty="0">
                <a:solidFill>
                  <a:schemeClr val="tx1"/>
                </a:solidFill>
                <a:latin typeface="Courier New" panose="02070309020205020404" pitchFamily="49" charset="0"/>
                <a:cs typeface="Courier New" panose="02070309020205020404" pitchFamily="49" charset="0"/>
              </a:rPr>
              <a:t>					</a:t>
            </a:r>
            <a:r>
              <a:rPr lang="en-US" altLang="ko-KR" sz="1350" dirty="0" err="1">
                <a:solidFill>
                  <a:schemeClr val="tx1"/>
                </a:solidFill>
                <a:latin typeface="Courier New" panose="02070309020205020404" pitchFamily="49" charset="0"/>
                <a:cs typeface="Courier New" panose="02070309020205020404" pitchFamily="49" charset="0"/>
              </a:rPr>
              <a:t>time.resolve</a:t>
            </a:r>
            <a:r>
              <a:rPr lang="en-US" altLang="ko-KR" sz="1350" dirty="0">
                <a:solidFill>
                  <a:schemeClr val="tx1"/>
                </a:solidFill>
                <a:latin typeface="Courier New" panose="02070309020205020404" pitchFamily="49" charset="0"/>
                <a:cs typeface="Courier New" panose="02070309020205020404" pitchFamily="49" charset="0"/>
              </a:rPr>
              <a:t> = FALSE, verbose = TRUE)</a:t>
            </a:r>
          </a:p>
        </p:txBody>
      </p:sp>
      <p:sp>
        <p:nvSpPr>
          <p:cNvPr id="16" name="TextBox 15">
            <a:extLst>
              <a:ext uri="{FF2B5EF4-FFF2-40B4-BE49-F238E27FC236}">
                <a16:creationId xmlns:a16="http://schemas.microsoft.com/office/drawing/2014/main" id="{20F2F85D-AE59-FDE4-A1A9-94BEBD810C09}"/>
              </a:ext>
            </a:extLst>
          </p:cNvPr>
          <p:cNvSpPr txBox="1"/>
          <p:nvPr/>
        </p:nvSpPr>
        <p:spPr>
          <a:xfrm>
            <a:off x="-4605" y="-5252"/>
            <a:ext cx="188384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Download </a:t>
            </a:r>
            <a:r>
              <a:rPr lang="en-US" sz="1000" dirty="0" err="1">
                <a:solidFill>
                  <a:schemeClr val="accent1">
                    <a:lumMod val="60000"/>
                    <a:lumOff val="40000"/>
                  </a:schemeClr>
                </a:solidFill>
                <a:latin typeface="Arial" panose="020B0604020202020204" pitchFamily="34" charset="0"/>
                <a:cs typeface="Arial" panose="020B0604020202020204" pitchFamily="34" charset="0"/>
              </a:rPr>
              <a:t>spaceranger</a:t>
            </a:r>
            <a:r>
              <a:rPr lang="en-US" sz="1000" dirty="0">
                <a:solidFill>
                  <a:schemeClr val="accent1">
                    <a:lumMod val="60000"/>
                    <a:lumOff val="40000"/>
                  </a:schemeClr>
                </a:solidFill>
                <a:latin typeface="Arial" panose="020B0604020202020204" pitchFamily="34" charset="0"/>
                <a:cs typeface="Arial" panose="020B0604020202020204" pitchFamily="34" charset="0"/>
              </a:rPr>
              <a:t> output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14AA012-6324-9213-F5D0-5A7557A21411}"/>
              </a:ext>
            </a:extLst>
          </p:cNvPr>
          <p:cNvSpPr txBox="1"/>
          <p:nvPr/>
        </p:nvSpPr>
        <p:spPr>
          <a:xfrm>
            <a:off x="5334515" y="-5253"/>
            <a:ext cx="1742785"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Construct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STUtility</a:t>
            </a:r>
            <a:r>
              <a:rPr lang="en-US" sz="1000" b="1" dirty="0">
                <a:solidFill>
                  <a:schemeClr val="accent1">
                    <a:lumMod val="60000"/>
                    <a:lumOff val="40000"/>
                  </a:schemeClr>
                </a:solidFill>
                <a:latin typeface="Arial" panose="020B0604020202020204" pitchFamily="34" charset="0"/>
                <a:cs typeface="Arial" panose="020B0604020202020204" pitchFamily="34" charset="0"/>
              </a:rPr>
              <a:t> object</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8D102098-380B-940E-6B57-77ACC61F51FF}"/>
              </a:ext>
            </a:extLst>
          </p:cNvPr>
          <p:cNvSpPr txBox="1"/>
          <p:nvPr/>
        </p:nvSpPr>
        <p:spPr>
          <a:xfrm>
            <a:off x="10386698" y="0"/>
            <a:ext cx="1805302" cy="246221"/>
          </a:xfrm>
          <a:prstGeom prst="rect">
            <a:avLst/>
          </a:prstGeom>
          <a:noFill/>
        </p:spPr>
        <p:txBody>
          <a:bodyPr wrap="none" rtlCol="0">
            <a:spAutoFit/>
          </a:bodyPr>
          <a:lstStyle/>
          <a:p>
            <a:r>
              <a:rPr lang="en-US" altLang="ko-Kore-KR" sz="1000" dirty="0">
                <a:solidFill>
                  <a:srgbClr val="8FAADD"/>
                </a:solidFill>
                <a:latin typeface="Arial" panose="020B0604020202020204" pitchFamily="34" charset="0"/>
                <a:cs typeface="Arial" panose="020B0604020202020204" pitchFamily="34" charset="0"/>
              </a:rPr>
              <a:t>Blended Spatial Feature Plot</a:t>
            </a:r>
            <a:endParaRPr lang="en-KR" altLang="ko-Kore-KR" sz="1000" dirty="0">
              <a:solidFill>
                <a:srgbClr val="8FAADD"/>
              </a:solidFill>
              <a:latin typeface="Arial" panose="020B0604020202020204" pitchFamily="34" charset="0"/>
              <a:cs typeface="Arial" panose="020B0604020202020204" pitchFamily="34" charset="0"/>
            </a:endParaRPr>
          </a:p>
        </p:txBody>
      </p:sp>
      <p:cxnSp>
        <p:nvCxnSpPr>
          <p:cNvPr id="19" name="Straight Connector 17">
            <a:extLst>
              <a:ext uri="{FF2B5EF4-FFF2-40B4-BE49-F238E27FC236}">
                <a16:creationId xmlns:a16="http://schemas.microsoft.com/office/drawing/2014/main" id="{957FEDA4-4772-3B72-4A0B-93000CE01881}"/>
              </a:ext>
            </a:extLst>
          </p:cNvPr>
          <p:cNvCxnSpPr>
            <a:cxnSpLocks/>
            <a:stCxn id="16" idx="3"/>
            <a:endCxn id="17" idx="1"/>
          </p:cNvCxnSpPr>
          <p:nvPr/>
        </p:nvCxnSpPr>
        <p:spPr>
          <a:xfrm flipV="1">
            <a:off x="1879244" y="117858"/>
            <a:ext cx="345527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2244C972-088D-64AE-2F2F-8F830597E545}"/>
              </a:ext>
            </a:extLst>
          </p:cNvPr>
          <p:cNvCxnSpPr>
            <a:cxnSpLocks/>
            <a:stCxn id="17" idx="3"/>
            <a:endCxn id="18" idx="1"/>
          </p:cNvCxnSpPr>
          <p:nvPr/>
        </p:nvCxnSpPr>
        <p:spPr>
          <a:xfrm>
            <a:off x="7077300" y="117858"/>
            <a:ext cx="3309398" cy="5253"/>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9441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6508AA2A-6070-52E6-8BE1-BADC3AF36C24}"/>
              </a:ext>
            </a:extLst>
          </p:cNvPr>
          <p:cNvPicPr>
            <a:picLocks noChangeAspect="1"/>
          </p:cNvPicPr>
          <p:nvPr/>
        </p:nvPicPr>
        <p:blipFill>
          <a:blip r:embed="rId2"/>
          <a:stretch>
            <a:fillRect/>
          </a:stretch>
        </p:blipFill>
        <p:spPr>
          <a:xfrm>
            <a:off x="160867" y="5256647"/>
            <a:ext cx="5012608" cy="1388628"/>
          </a:xfrm>
          <a:prstGeom prst="rect">
            <a:avLst/>
          </a:prstGeom>
        </p:spPr>
      </p:pic>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Ligand and Receptor Feature Plot</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83</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3"/>
            <a:ext cx="10801350" cy="1836737"/>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err="1">
                <a:solidFill>
                  <a:schemeClr val="tx1"/>
                </a:solidFill>
                <a:latin typeface="Courier New" panose="02070309020205020404" pitchFamily="49" charset="0"/>
                <a:cs typeface="Courier New" panose="02070309020205020404" pitchFamily="49" charset="0"/>
              </a:rPr>
              <a:t>plot_grid</a:t>
            </a:r>
            <a:r>
              <a:rPr lang="en-US" altLang="ko-KR" sz="1300" dirty="0">
                <a:solidFill>
                  <a:schemeClr val="tx1"/>
                </a:solidFill>
                <a:latin typeface="Courier New" panose="02070309020205020404" pitchFamily="49" charset="0"/>
                <a:cs typeface="Courier New" panose="02070309020205020404" pitchFamily="49" charset="0"/>
              </a:rPr>
              <a:t>(</a:t>
            </a:r>
          </a:p>
          <a:p>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ST.FeaturePlot</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Mouse_Brain_STUtility</a:t>
            </a:r>
            <a:r>
              <a:rPr lang="en-US" altLang="ko-KR" sz="1300" dirty="0">
                <a:solidFill>
                  <a:schemeClr val="tx1"/>
                </a:solidFill>
                <a:latin typeface="Courier New" panose="02070309020205020404" pitchFamily="49" charset="0"/>
                <a:cs typeface="Courier New" panose="02070309020205020404" pitchFamily="49" charset="0"/>
              </a:rPr>
              <a:t>, features = c("</a:t>
            </a:r>
            <a:r>
              <a:rPr lang="en-US" altLang="ko-KR" sz="1300" dirty="0" err="1">
                <a:solidFill>
                  <a:schemeClr val="tx1"/>
                </a:solidFill>
                <a:latin typeface="Courier New" panose="02070309020205020404" pitchFamily="49" charset="0"/>
                <a:cs typeface="Courier New" panose="02070309020205020404" pitchFamily="49" charset="0"/>
              </a:rPr>
              <a:t>Psap</a:t>
            </a:r>
            <a:r>
              <a:rPr lang="en-US" altLang="ko-KR" sz="1300" dirty="0">
                <a:solidFill>
                  <a:schemeClr val="tx1"/>
                </a:solidFill>
                <a:latin typeface="Courier New" panose="02070309020205020404" pitchFamily="49" charset="0"/>
                <a:cs typeface="Courier New" panose="02070309020205020404" pitchFamily="49" charset="0"/>
              </a:rPr>
              <a:t>"), cols = c("</a:t>
            </a:r>
            <a:r>
              <a:rPr lang="en-US" altLang="ko-KR" sz="1300" dirty="0" err="1">
                <a:solidFill>
                  <a:schemeClr val="tx1"/>
                </a:solidFill>
                <a:latin typeface="Courier New" panose="02070309020205020404" pitchFamily="49" charset="0"/>
                <a:cs typeface="Courier New" panose="02070309020205020404" pitchFamily="49" charset="0"/>
              </a:rPr>
              <a:t>white","green</a:t>
            </a:r>
            <a:r>
              <a:rPr lang="en-US" altLang="ko-KR" sz="1300" dirty="0">
                <a:solidFill>
                  <a:schemeClr val="tx1"/>
                </a:solidFill>
                <a:latin typeface="Courier New" panose="02070309020205020404" pitchFamily="49" charset="0"/>
                <a:cs typeface="Courier New" panose="02070309020205020404" pitchFamily="49" charset="0"/>
              </a:rPr>
              <a:t>")),</a:t>
            </a:r>
          </a:p>
          <a:p>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ST.FeaturePlot</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Mouse_Brain_STUtility</a:t>
            </a:r>
            <a:r>
              <a:rPr lang="en-US" altLang="ko-KR" sz="1300" dirty="0">
                <a:solidFill>
                  <a:schemeClr val="tx1"/>
                </a:solidFill>
                <a:latin typeface="Courier New" panose="02070309020205020404" pitchFamily="49" charset="0"/>
                <a:cs typeface="Courier New" panose="02070309020205020404" pitchFamily="49" charset="0"/>
              </a:rPr>
              <a:t>, features = c("Gpr37l1"), cols = c("</a:t>
            </a:r>
            <a:r>
              <a:rPr lang="en-US" altLang="ko-KR" sz="1300" dirty="0" err="1">
                <a:solidFill>
                  <a:schemeClr val="tx1"/>
                </a:solidFill>
                <a:latin typeface="Courier New" panose="02070309020205020404" pitchFamily="49" charset="0"/>
                <a:cs typeface="Courier New" panose="02070309020205020404" pitchFamily="49" charset="0"/>
              </a:rPr>
              <a:t>white","red</a:t>
            </a:r>
            <a:r>
              <a:rPr lang="en-US" altLang="ko-KR" sz="1300" dirty="0">
                <a:solidFill>
                  <a:schemeClr val="tx1"/>
                </a:solidFill>
                <a:latin typeface="Courier New" panose="02070309020205020404" pitchFamily="49" charset="0"/>
                <a:cs typeface="Courier New" panose="02070309020205020404" pitchFamily="49" charset="0"/>
              </a:rPr>
              <a:t>")),</a:t>
            </a:r>
          </a:p>
          <a:p>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ST.FeaturePlot</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Mouse_Brain_STUtility</a:t>
            </a:r>
            <a:r>
              <a:rPr lang="en-US" altLang="ko-KR" sz="1300" dirty="0">
                <a:solidFill>
                  <a:schemeClr val="tx1"/>
                </a:solidFill>
                <a:latin typeface="Courier New" panose="02070309020205020404" pitchFamily="49" charset="0"/>
                <a:cs typeface="Courier New" panose="02070309020205020404" pitchFamily="49" charset="0"/>
              </a:rPr>
              <a:t>, features = c("Psap","Gpr37l1"), 		</a:t>
            </a:r>
          </a:p>
          <a:p>
            <a:r>
              <a:rPr lang="en-US" altLang="ko-KR" sz="1300" dirty="0">
                <a:solidFill>
                  <a:schemeClr val="tx1"/>
                </a:solidFill>
                <a:latin typeface="Courier New" panose="02070309020205020404" pitchFamily="49" charset="0"/>
                <a:cs typeface="Courier New" panose="02070309020205020404" pitchFamily="49" charset="0"/>
              </a:rPr>
              <a:t>		blend = TRUE, </a:t>
            </a:r>
            <a:r>
              <a:rPr lang="en-US" altLang="ko-KR" sz="1300" dirty="0" err="1">
                <a:solidFill>
                  <a:schemeClr val="tx1"/>
                </a:solidFill>
                <a:latin typeface="Courier New" panose="02070309020205020404" pitchFamily="49" charset="0"/>
                <a:cs typeface="Courier New" panose="02070309020205020404" pitchFamily="49" charset="0"/>
              </a:rPr>
              <a:t>channels.use</a:t>
            </a:r>
            <a:r>
              <a:rPr lang="en-US" altLang="ko-KR" sz="1300" dirty="0">
                <a:solidFill>
                  <a:schemeClr val="tx1"/>
                </a:solidFill>
                <a:latin typeface="Courier New" panose="02070309020205020404" pitchFamily="49" charset="0"/>
                <a:cs typeface="Courier New" panose="02070309020205020404" pitchFamily="49" charset="0"/>
              </a:rPr>
              <a:t> = c("</a:t>
            </a:r>
            <a:r>
              <a:rPr lang="en-US" altLang="ko-KR" sz="1300" dirty="0" err="1">
                <a:solidFill>
                  <a:schemeClr val="tx1"/>
                </a:solidFill>
                <a:latin typeface="Courier New" panose="02070309020205020404" pitchFamily="49" charset="0"/>
                <a:cs typeface="Courier New" panose="02070309020205020404" pitchFamily="49" charset="0"/>
              </a:rPr>
              <a:t>green","red</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ncol</a:t>
            </a:r>
            <a:r>
              <a:rPr lang="en-US" altLang="ko-KR" sz="1300" dirty="0">
                <a:solidFill>
                  <a:schemeClr val="tx1"/>
                </a:solidFill>
                <a:latin typeface="Courier New" panose="02070309020205020404" pitchFamily="49" charset="0"/>
                <a:cs typeface="Courier New" panose="02070309020205020404" pitchFamily="49" charset="0"/>
              </a:rPr>
              <a:t>=3)</a:t>
            </a:r>
          </a:p>
          <a:p>
            <a:endParaRPr lang="en-US" altLang="ko-KR" sz="1300" dirty="0">
              <a:solidFill>
                <a:schemeClr val="tx1"/>
              </a:solidFill>
              <a:latin typeface="Courier New" panose="02070309020205020404" pitchFamily="49" charset="0"/>
              <a:cs typeface="Courier New" panose="02070309020205020404" pitchFamily="49" charset="0"/>
            </a:endParaRPr>
          </a:p>
          <a:p>
            <a:r>
              <a:rPr lang="en-US" altLang="ko-KR" sz="1300" dirty="0" err="1">
                <a:solidFill>
                  <a:schemeClr val="tx1"/>
                </a:solidFill>
                <a:latin typeface="Courier New" panose="02070309020205020404" pitchFamily="49" charset="0"/>
                <a:cs typeface="Courier New" panose="02070309020205020404" pitchFamily="49" charset="0"/>
              </a:rPr>
              <a:t>saveRDS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Mouse_Brain_STUtility</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KOGO_visium_cortex_STUtility.rds</a:t>
            </a:r>
            <a:r>
              <a:rPr lang="en-US" altLang="ko-KR" sz="1300" dirty="0">
                <a:solidFill>
                  <a:schemeClr val="tx1"/>
                </a:solidFill>
                <a:latin typeface="Courier New" panose="02070309020205020404" pitchFamily="49" charset="0"/>
                <a:cs typeface="Courier New" panose="02070309020205020404" pitchFamily="49" charset="0"/>
              </a:rPr>
              <a:t>")</a:t>
            </a:r>
          </a:p>
        </p:txBody>
      </p:sp>
      <p:pic>
        <p:nvPicPr>
          <p:cNvPr id="16" name="Picture 2">
            <a:extLst>
              <a:ext uri="{FF2B5EF4-FFF2-40B4-BE49-F238E27FC236}">
                <a16:creationId xmlns:a16="http://schemas.microsoft.com/office/drawing/2014/main" id="{A41E4D44-31D2-5C03-0F25-3159597E209C}"/>
              </a:ext>
            </a:extLst>
          </p:cNvPr>
          <p:cNvPicPr>
            <a:picLocks noChangeAspect="1"/>
          </p:cNvPicPr>
          <p:nvPr/>
        </p:nvPicPr>
        <p:blipFill rotWithShape="1">
          <a:blip r:embed="rId3"/>
          <a:srcRect t="1979"/>
          <a:stretch/>
        </p:blipFill>
        <p:spPr>
          <a:xfrm>
            <a:off x="4894842" y="3796431"/>
            <a:ext cx="7308734" cy="2435256"/>
          </a:xfrm>
          <a:prstGeom prst="rect">
            <a:avLst/>
          </a:prstGeom>
        </p:spPr>
      </p:pic>
      <p:sp>
        <p:nvSpPr>
          <p:cNvPr id="17" name="TextBox 16">
            <a:extLst>
              <a:ext uri="{FF2B5EF4-FFF2-40B4-BE49-F238E27FC236}">
                <a16:creationId xmlns:a16="http://schemas.microsoft.com/office/drawing/2014/main" id="{41A9F54D-4648-81EF-E84E-747183032A43}"/>
              </a:ext>
            </a:extLst>
          </p:cNvPr>
          <p:cNvSpPr txBox="1"/>
          <p:nvPr/>
        </p:nvSpPr>
        <p:spPr>
          <a:xfrm>
            <a:off x="-4605" y="-5252"/>
            <a:ext cx="1883849"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Download </a:t>
            </a:r>
            <a:r>
              <a:rPr lang="en-US" sz="1000" dirty="0" err="1">
                <a:solidFill>
                  <a:schemeClr val="accent1">
                    <a:lumMod val="60000"/>
                    <a:lumOff val="40000"/>
                  </a:schemeClr>
                </a:solidFill>
                <a:latin typeface="Arial" panose="020B0604020202020204" pitchFamily="34" charset="0"/>
                <a:cs typeface="Arial" panose="020B0604020202020204" pitchFamily="34" charset="0"/>
              </a:rPr>
              <a:t>spaceranger</a:t>
            </a:r>
            <a:r>
              <a:rPr lang="en-US" sz="1000" dirty="0">
                <a:solidFill>
                  <a:schemeClr val="accent1">
                    <a:lumMod val="60000"/>
                    <a:lumOff val="40000"/>
                  </a:schemeClr>
                </a:solidFill>
                <a:latin typeface="Arial" panose="020B0604020202020204" pitchFamily="34" charset="0"/>
                <a:cs typeface="Arial" panose="020B0604020202020204" pitchFamily="34" charset="0"/>
              </a:rPr>
              <a:t> output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CED1E63-4310-BF8B-098D-4AE51E646F4B}"/>
              </a:ext>
            </a:extLst>
          </p:cNvPr>
          <p:cNvSpPr txBox="1"/>
          <p:nvPr/>
        </p:nvSpPr>
        <p:spPr>
          <a:xfrm>
            <a:off x="5334515" y="-5253"/>
            <a:ext cx="1619354"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Construct </a:t>
            </a:r>
            <a:r>
              <a:rPr lang="en-US" sz="1000" dirty="0" err="1">
                <a:solidFill>
                  <a:schemeClr val="accent1">
                    <a:lumMod val="60000"/>
                    <a:lumOff val="40000"/>
                  </a:schemeClr>
                </a:solidFill>
                <a:latin typeface="Arial" panose="020B0604020202020204" pitchFamily="34" charset="0"/>
                <a:cs typeface="Arial" panose="020B0604020202020204" pitchFamily="34" charset="0"/>
              </a:rPr>
              <a:t>STUtility</a:t>
            </a:r>
            <a:r>
              <a:rPr lang="en-US" sz="1000" dirty="0">
                <a:solidFill>
                  <a:schemeClr val="accent1">
                    <a:lumMod val="60000"/>
                    <a:lumOff val="40000"/>
                  </a:schemeClr>
                </a:solidFill>
                <a:latin typeface="Arial" panose="020B0604020202020204" pitchFamily="34" charset="0"/>
                <a:cs typeface="Arial" panose="020B0604020202020204" pitchFamily="34" charset="0"/>
              </a:rPr>
              <a:t> object</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4E092DBB-1EB4-06A8-5805-5E35DB2B955F}"/>
              </a:ext>
            </a:extLst>
          </p:cNvPr>
          <p:cNvSpPr txBox="1"/>
          <p:nvPr/>
        </p:nvSpPr>
        <p:spPr>
          <a:xfrm>
            <a:off x="10274486" y="0"/>
            <a:ext cx="1917513" cy="246221"/>
          </a:xfrm>
          <a:prstGeom prst="rect">
            <a:avLst/>
          </a:prstGeom>
          <a:noFill/>
        </p:spPr>
        <p:txBody>
          <a:bodyPr wrap="none" rtlCol="0">
            <a:spAutoFit/>
          </a:bodyPr>
          <a:lstStyle/>
          <a:p>
            <a:r>
              <a:rPr lang="en-US" altLang="ko-Kore-KR" sz="1000" b="1" dirty="0">
                <a:solidFill>
                  <a:srgbClr val="8FAADD"/>
                </a:solidFill>
                <a:latin typeface="Arial" panose="020B0604020202020204" pitchFamily="34" charset="0"/>
                <a:cs typeface="Arial" panose="020B0604020202020204" pitchFamily="34" charset="0"/>
              </a:rPr>
              <a:t>Blended Spatial Feature Plot</a:t>
            </a:r>
            <a:endParaRPr lang="en-KR" altLang="ko-Kore-KR" sz="1000" b="1" dirty="0">
              <a:solidFill>
                <a:srgbClr val="8FAADD"/>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A0EEAB7D-3501-6A2C-2990-3C85DAE32E65}"/>
              </a:ext>
            </a:extLst>
          </p:cNvPr>
          <p:cNvCxnSpPr>
            <a:cxnSpLocks/>
            <a:stCxn id="17" idx="3"/>
            <a:endCxn id="18" idx="1"/>
          </p:cNvCxnSpPr>
          <p:nvPr/>
        </p:nvCxnSpPr>
        <p:spPr>
          <a:xfrm flipV="1">
            <a:off x="1879244" y="117858"/>
            <a:ext cx="345527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2">
            <a:extLst>
              <a:ext uri="{FF2B5EF4-FFF2-40B4-BE49-F238E27FC236}">
                <a16:creationId xmlns:a16="http://schemas.microsoft.com/office/drawing/2014/main" id="{87173FC6-A479-8791-258C-CC9CA251C11B}"/>
              </a:ext>
            </a:extLst>
          </p:cNvPr>
          <p:cNvCxnSpPr>
            <a:cxnSpLocks/>
            <a:stCxn id="18" idx="3"/>
            <a:endCxn id="19" idx="1"/>
          </p:cNvCxnSpPr>
          <p:nvPr/>
        </p:nvCxnSpPr>
        <p:spPr>
          <a:xfrm>
            <a:off x="6953869" y="117858"/>
            <a:ext cx="3320617" cy="5253"/>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747674F4-19E0-AA5E-3302-2C79841480FE}"/>
              </a:ext>
            </a:extLst>
          </p:cNvPr>
          <p:cNvPicPr>
            <a:picLocks noChangeAspect="1"/>
          </p:cNvPicPr>
          <p:nvPr/>
        </p:nvPicPr>
        <p:blipFill>
          <a:blip r:embed="rId4"/>
          <a:stretch>
            <a:fillRect/>
          </a:stretch>
        </p:blipFill>
        <p:spPr>
          <a:xfrm>
            <a:off x="1115796" y="3429000"/>
            <a:ext cx="3102749" cy="1827647"/>
          </a:xfrm>
          <a:prstGeom prst="rect">
            <a:avLst/>
          </a:prstGeom>
        </p:spPr>
      </p:pic>
    </p:spTree>
    <p:extLst>
      <p:ext uri="{BB962C8B-B14F-4D97-AF65-F5344CB8AC3E}">
        <p14:creationId xmlns:p14="http://schemas.microsoft.com/office/powerpoint/2010/main" val="1815247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84</a:t>
            </a:fld>
            <a:endParaRPr lang="en-KR" dirty="0"/>
          </a:p>
        </p:txBody>
      </p:sp>
      <p:sp>
        <p:nvSpPr>
          <p:cNvPr id="2" name="Title 6">
            <a:extLst>
              <a:ext uri="{FF2B5EF4-FFF2-40B4-BE49-F238E27FC236}">
                <a16:creationId xmlns:a16="http://schemas.microsoft.com/office/drawing/2014/main" id="{35AC26D8-866C-D76A-846F-BA07D03CD816}"/>
              </a:ext>
            </a:extLst>
          </p:cNvPr>
          <p:cNvSpPr txBox="1">
            <a:spLocks/>
          </p:cNvSpPr>
          <p:nvPr/>
        </p:nvSpPr>
        <p:spPr>
          <a:xfrm>
            <a:off x="831850" y="3429000"/>
            <a:ext cx="10515600" cy="1459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Summary</a:t>
            </a:r>
          </a:p>
        </p:txBody>
      </p:sp>
      <p:sp>
        <p:nvSpPr>
          <p:cNvPr id="7" name="텍스트 개체 틀 6">
            <a:extLst>
              <a:ext uri="{FF2B5EF4-FFF2-40B4-BE49-F238E27FC236}">
                <a16:creationId xmlns:a16="http://schemas.microsoft.com/office/drawing/2014/main" id="{AB53DBE8-5BBA-BF98-54D2-52919CC7CC66}"/>
              </a:ext>
            </a:extLst>
          </p:cNvPr>
          <p:cNvSpPr>
            <a:spLocks noGrp="1"/>
          </p:cNvSpPr>
          <p:nvPr>
            <p:ph type="body" idx="1"/>
          </p:nvPr>
        </p:nvSpPr>
        <p:spPr/>
        <p:txBody>
          <a:bodyPr/>
          <a:lstStyle/>
          <a:p>
            <a:r>
              <a:rPr lang="en-US" altLang="ko-Kore-KR" dirty="0"/>
              <a:t>9</a:t>
            </a:r>
            <a:endParaRPr lang="ko-Kore-KR" altLang="en-US" dirty="0"/>
          </a:p>
        </p:txBody>
      </p:sp>
    </p:spTree>
    <p:extLst>
      <p:ext uri="{BB962C8B-B14F-4D97-AF65-F5344CB8AC3E}">
        <p14:creationId xmlns:p14="http://schemas.microsoft.com/office/powerpoint/2010/main" val="14087966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Summary</a:t>
            </a:r>
            <a:endParaRPr lang="en-KR" dirty="0"/>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85</a:t>
            </a:fld>
            <a:endParaRPr lang="en-KR" dirty="0"/>
          </a:p>
        </p:txBody>
      </p:sp>
      <p:sp>
        <p:nvSpPr>
          <p:cNvPr id="9" name="TextBox 8">
            <a:extLst>
              <a:ext uri="{FF2B5EF4-FFF2-40B4-BE49-F238E27FC236}">
                <a16:creationId xmlns:a16="http://schemas.microsoft.com/office/drawing/2014/main" id="{8E84E914-11BC-CCEC-DDA1-29019025124B}"/>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48508EF-E2A0-2265-D6AB-8067A8D11EE7}"/>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3EE2A9A-0BB8-C0BE-0DED-54F6C83A6EF9}"/>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C8AF488-1EF2-851D-C5DC-7108ED5A6412}"/>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40EE470C-44F9-03C9-2CAE-7E784505F66D}"/>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2BF1F5E-E47C-2C98-8F75-F9F9A2071FC4}"/>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DF43EB44-9308-228A-2AD1-3A468A9E0855}"/>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Rectangle 51">
            <a:extLst>
              <a:ext uri="{FF2B5EF4-FFF2-40B4-BE49-F238E27FC236}">
                <a16:creationId xmlns:a16="http://schemas.microsoft.com/office/drawing/2014/main" id="{B7E34860-E67D-1528-4604-308433C72E95}"/>
              </a:ext>
            </a:extLst>
          </p:cNvPr>
          <p:cNvSpPr/>
          <p:nvPr/>
        </p:nvSpPr>
        <p:spPr>
          <a:xfrm>
            <a:off x="7480507" y="4840395"/>
            <a:ext cx="2637182" cy="523220"/>
          </a:xfrm>
          <a:prstGeom prst="rect">
            <a:avLst/>
          </a:prstGeom>
          <a:noFill/>
          <a:ln w="19050">
            <a:solidFill>
              <a:srgbClr val="8FAA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400" b="1" dirty="0">
                <a:solidFill>
                  <a:schemeClr val="tx1"/>
                </a:solidFill>
                <a:latin typeface="Arial" panose="020B0604020202020204" pitchFamily="34" charset="0"/>
                <a:cs typeface="Arial" panose="020B0604020202020204" pitchFamily="34" charset="0"/>
              </a:rPr>
              <a:t>C</a:t>
            </a:r>
            <a:r>
              <a:rPr lang="en-US" sz="1400" b="1" dirty="0">
                <a:solidFill>
                  <a:schemeClr val="tx1"/>
                </a:solidFill>
                <a:latin typeface="Arial" panose="020B0604020202020204" pitchFamily="34" charset="0"/>
                <a:cs typeface="Arial" panose="020B0604020202020204" pitchFamily="34" charset="0"/>
              </a:rPr>
              <a:t>e</a:t>
            </a:r>
            <a:r>
              <a:rPr lang="en-KR" sz="1400" b="1" dirty="0">
                <a:solidFill>
                  <a:schemeClr val="tx1"/>
                </a:solidFill>
                <a:latin typeface="Arial" panose="020B0604020202020204" pitchFamily="34" charset="0"/>
                <a:cs typeface="Arial" panose="020B0604020202020204" pitchFamily="34" charset="0"/>
              </a:rPr>
              <a:t>ll-C</a:t>
            </a:r>
            <a:r>
              <a:rPr lang="en-US" sz="1400" b="1" dirty="0">
                <a:solidFill>
                  <a:schemeClr val="tx1"/>
                </a:solidFill>
                <a:latin typeface="Arial" panose="020B0604020202020204" pitchFamily="34" charset="0"/>
                <a:cs typeface="Arial" panose="020B0604020202020204" pitchFamily="34" charset="0"/>
              </a:rPr>
              <a:t>e</a:t>
            </a:r>
            <a:r>
              <a:rPr lang="en-KR" sz="1400" b="1" dirty="0">
                <a:solidFill>
                  <a:schemeClr val="tx1"/>
                </a:solidFill>
                <a:latin typeface="Arial" panose="020B0604020202020204" pitchFamily="34" charset="0"/>
                <a:cs typeface="Arial" panose="020B0604020202020204" pitchFamily="34" charset="0"/>
              </a:rPr>
              <a:t>ll interaction</a:t>
            </a:r>
          </a:p>
        </p:txBody>
      </p:sp>
      <p:sp>
        <p:nvSpPr>
          <p:cNvPr id="8" name="TextBox 7">
            <a:extLst>
              <a:ext uri="{FF2B5EF4-FFF2-40B4-BE49-F238E27FC236}">
                <a16:creationId xmlns:a16="http://schemas.microsoft.com/office/drawing/2014/main" id="{3AF2E5BD-7C43-BA11-C50B-7E6A41B588A3}"/>
              </a:ext>
            </a:extLst>
          </p:cNvPr>
          <p:cNvSpPr txBox="1"/>
          <p:nvPr/>
        </p:nvSpPr>
        <p:spPr>
          <a:xfrm>
            <a:off x="2335229" y="1436871"/>
            <a:ext cx="7499104" cy="307777"/>
          </a:xfrm>
          <a:prstGeom prst="rect">
            <a:avLst/>
          </a:prstGeom>
          <a:noFill/>
          <a:ln w="19050">
            <a:solidFill>
              <a:srgbClr val="8FAADD"/>
            </a:solidFill>
          </a:ln>
        </p:spPr>
        <p:txBody>
          <a:bodyPr wrap="none" rtlCol="0">
            <a:spAutoFit/>
          </a:bodyPr>
          <a:lstStyle/>
          <a:p>
            <a:pPr algn="ctr" fontAlgn="base"/>
            <a:r>
              <a:rPr lang="en-US" altLang="ko-KR" sz="1400" b="1" dirty="0">
                <a:latin typeface="Arial" panose="020B0604020202020204" pitchFamily="34" charset="0"/>
                <a:cs typeface="Arial" panose="020B0604020202020204" pitchFamily="34" charset="0"/>
              </a:rPr>
              <a:t>10X Genomics </a:t>
            </a:r>
            <a:r>
              <a:rPr lang="en-US" altLang="ko-KR" sz="1400" b="1" dirty="0" err="1">
                <a:latin typeface="Arial" panose="020B0604020202020204" pitchFamily="34" charset="0"/>
                <a:cs typeface="Arial" panose="020B0604020202020204" pitchFamily="34" charset="0"/>
              </a:rPr>
              <a:t>Visium</a:t>
            </a:r>
            <a:r>
              <a:rPr lang="en-US" altLang="ko-KR" sz="1400" b="1" dirty="0">
                <a:latin typeface="Arial" panose="020B0604020202020204" pitchFamily="34" charset="0"/>
                <a:cs typeface="Arial" panose="020B0604020202020204" pitchFamily="34" charset="0"/>
              </a:rPr>
              <a:t> sequence data &amp; High-resolution microscope images of tissues</a:t>
            </a:r>
            <a:endParaRPr lang="en-KR" sz="14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A717E80-6C1F-4125-353D-CCC863F91081}"/>
              </a:ext>
            </a:extLst>
          </p:cNvPr>
          <p:cNvSpPr txBox="1"/>
          <p:nvPr/>
        </p:nvSpPr>
        <p:spPr>
          <a:xfrm>
            <a:off x="5246250" y="2124330"/>
            <a:ext cx="1677062" cy="307777"/>
          </a:xfrm>
          <a:prstGeom prst="rect">
            <a:avLst/>
          </a:prstGeom>
          <a:noFill/>
          <a:ln w="19050">
            <a:solidFill>
              <a:srgbClr val="8FAADD"/>
            </a:solidFill>
          </a:ln>
        </p:spPr>
        <p:txBody>
          <a:bodyPr wrap="none" rtlCol="0">
            <a:spAutoFit/>
          </a:bodyPr>
          <a:lstStyle/>
          <a:p>
            <a:pPr algn="ctr" fontAlgn="base"/>
            <a:r>
              <a:rPr lang="en-US" altLang="ko-KR" sz="1400" b="1" dirty="0">
                <a:latin typeface="Arial" panose="020B0604020202020204" pitchFamily="34" charset="0"/>
                <a:cs typeface="Arial" panose="020B0604020202020204" pitchFamily="34" charset="0"/>
              </a:rPr>
              <a:t>Gene-Spot matrix</a:t>
            </a:r>
            <a:endParaRPr lang="en-KR" sz="1400" b="1" dirty="0">
              <a:latin typeface="Arial" panose="020B0604020202020204" pitchFamily="34" charset="0"/>
              <a:cs typeface="Arial" panose="020B0604020202020204" pitchFamily="34" charset="0"/>
            </a:endParaRPr>
          </a:p>
        </p:txBody>
      </p:sp>
      <p:cxnSp>
        <p:nvCxnSpPr>
          <p:cNvPr id="18" name="Straight Arrow Connector 4">
            <a:extLst>
              <a:ext uri="{FF2B5EF4-FFF2-40B4-BE49-F238E27FC236}">
                <a16:creationId xmlns:a16="http://schemas.microsoft.com/office/drawing/2014/main" id="{395481A4-C35D-E114-CCED-69BDF3907754}"/>
              </a:ext>
            </a:extLst>
          </p:cNvPr>
          <p:cNvCxnSpPr>
            <a:stCxn id="8" idx="2"/>
            <a:endCxn id="17" idx="0"/>
          </p:cNvCxnSpPr>
          <p:nvPr/>
        </p:nvCxnSpPr>
        <p:spPr>
          <a:xfrm>
            <a:off x="6084781" y="1744648"/>
            <a:ext cx="0" cy="379682"/>
          </a:xfrm>
          <a:prstGeom prst="straightConnector1">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BF06F9-05CB-721C-4778-C3C777220ABC}"/>
              </a:ext>
            </a:extLst>
          </p:cNvPr>
          <p:cNvSpPr txBox="1"/>
          <p:nvPr/>
        </p:nvSpPr>
        <p:spPr>
          <a:xfrm>
            <a:off x="4032141" y="2812072"/>
            <a:ext cx="4127711" cy="307777"/>
          </a:xfrm>
          <a:prstGeom prst="rect">
            <a:avLst/>
          </a:prstGeom>
          <a:noFill/>
          <a:ln w="19050">
            <a:solidFill>
              <a:srgbClr val="8FAADD"/>
            </a:solidFill>
          </a:ln>
        </p:spPr>
        <p:txBody>
          <a:bodyPr wrap="square" rtlCol="0">
            <a:spAutoFit/>
          </a:bodyPr>
          <a:lstStyle/>
          <a:p>
            <a:pPr algn="ctr" fontAlgn="base"/>
            <a:r>
              <a:rPr lang="en-US" altLang="ko-KR" sz="1400" b="1" dirty="0">
                <a:latin typeface="Arial" panose="020B0604020202020204" pitchFamily="34" charset="0"/>
                <a:cs typeface="Arial" panose="020B0604020202020204" pitchFamily="34" charset="0"/>
              </a:rPr>
              <a:t>Integrative analysis </a:t>
            </a:r>
            <a:r>
              <a:rPr lang="en-US" sz="1400" b="1" dirty="0">
                <a:latin typeface="Arial" panose="020B0604020202020204" pitchFamily="34" charset="0"/>
                <a:cs typeface="Arial" panose="020B0604020202020204" pitchFamily="34" charset="0"/>
              </a:rPr>
              <a:t>of spatial datasets</a:t>
            </a:r>
            <a:endParaRPr lang="en-KR" sz="1400" b="1" dirty="0">
              <a:latin typeface="Arial" panose="020B0604020202020204" pitchFamily="34" charset="0"/>
              <a:cs typeface="Arial" panose="020B0604020202020204" pitchFamily="34" charset="0"/>
            </a:endParaRPr>
          </a:p>
        </p:txBody>
      </p:sp>
      <p:cxnSp>
        <p:nvCxnSpPr>
          <p:cNvPr id="20" name="Straight Arrow Connector 23">
            <a:extLst>
              <a:ext uri="{FF2B5EF4-FFF2-40B4-BE49-F238E27FC236}">
                <a16:creationId xmlns:a16="http://schemas.microsoft.com/office/drawing/2014/main" id="{0849A828-A33B-E953-023A-B623E7BF92F1}"/>
              </a:ext>
            </a:extLst>
          </p:cNvPr>
          <p:cNvCxnSpPr>
            <a:cxnSpLocks/>
            <a:stCxn id="17" idx="2"/>
            <a:endCxn id="19" idx="0"/>
          </p:cNvCxnSpPr>
          <p:nvPr/>
        </p:nvCxnSpPr>
        <p:spPr>
          <a:xfrm>
            <a:off x="6084781" y="2432107"/>
            <a:ext cx="11216" cy="379965"/>
          </a:xfrm>
          <a:prstGeom prst="straightConnector1">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D03BA5A-9304-4653-A33F-FA4743F40AF5}"/>
              </a:ext>
            </a:extLst>
          </p:cNvPr>
          <p:cNvSpPr txBox="1"/>
          <p:nvPr/>
        </p:nvSpPr>
        <p:spPr>
          <a:xfrm>
            <a:off x="4032142" y="3731003"/>
            <a:ext cx="4127711" cy="307777"/>
          </a:xfrm>
          <a:prstGeom prst="rect">
            <a:avLst/>
          </a:prstGeom>
          <a:noFill/>
          <a:ln w="19050">
            <a:solidFill>
              <a:srgbClr val="8FAADD"/>
            </a:solidFill>
          </a:ln>
        </p:spPr>
        <p:txBody>
          <a:bodyPr wrap="square" rtlCol="0">
            <a:spAutoFit/>
          </a:bodyPr>
          <a:lstStyle/>
          <a:p>
            <a:pPr algn="ctr" fontAlgn="base"/>
            <a:r>
              <a:rPr lang="en-US" sz="1400" b="1" dirty="0">
                <a:latin typeface="Arial" panose="020B0604020202020204" pitchFamily="34" charset="0"/>
                <a:cs typeface="Arial" panose="020B0604020202020204" pitchFamily="34" charset="0"/>
              </a:rPr>
              <a:t>Deconvolution and Mapping Analysis</a:t>
            </a:r>
            <a:endParaRPr lang="en-KR" sz="1400" b="1" dirty="0">
              <a:latin typeface="Arial" panose="020B0604020202020204" pitchFamily="34" charset="0"/>
              <a:cs typeface="Arial" panose="020B0604020202020204" pitchFamily="34" charset="0"/>
            </a:endParaRPr>
          </a:p>
        </p:txBody>
      </p:sp>
      <p:cxnSp>
        <p:nvCxnSpPr>
          <p:cNvPr id="22" name="Straight Arrow Connector 28">
            <a:extLst>
              <a:ext uri="{FF2B5EF4-FFF2-40B4-BE49-F238E27FC236}">
                <a16:creationId xmlns:a16="http://schemas.microsoft.com/office/drawing/2014/main" id="{E55913F6-A5D3-082B-DB52-AB6AA20E5118}"/>
              </a:ext>
            </a:extLst>
          </p:cNvPr>
          <p:cNvCxnSpPr>
            <a:cxnSpLocks/>
            <a:stCxn id="19" idx="2"/>
            <a:endCxn id="21" idx="0"/>
          </p:cNvCxnSpPr>
          <p:nvPr/>
        </p:nvCxnSpPr>
        <p:spPr>
          <a:xfrm>
            <a:off x="6095997" y="3119849"/>
            <a:ext cx="1" cy="611154"/>
          </a:xfrm>
          <a:prstGeom prst="straightConnector1">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660CA77-4C57-62F7-22F2-DFF7532CD539}"/>
              </a:ext>
            </a:extLst>
          </p:cNvPr>
          <p:cNvSpPr txBox="1"/>
          <p:nvPr/>
        </p:nvSpPr>
        <p:spPr>
          <a:xfrm>
            <a:off x="2204645" y="4844957"/>
            <a:ext cx="2769017" cy="523220"/>
          </a:xfrm>
          <a:prstGeom prst="rect">
            <a:avLst/>
          </a:prstGeom>
          <a:noFill/>
          <a:ln w="19050">
            <a:solidFill>
              <a:srgbClr val="8FAADD"/>
            </a:solidFill>
          </a:ln>
        </p:spPr>
        <p:txBody>
          <a:bodyPr wrap="square" rtlCol="0">
            <a:spAutoFit/>
          </a:bodyPr>
          <a:lstStyle/>
          <a:p>
            <a:pPr algn="ctr" fontAlgn="base"/>
            <a:r>
              <a:rPr lang="en-US" sz="1400" b="1" dirty="0">
                <a:latin typeface="Arial" panose="020B0604020202020204" pitchFamily="34" charset="0"/>
                <a:cs typeface="Arial" panose="020B0604020202020204" pitchFamily="34" charset="0"/>
              </a:rPr>
              <a:t>Neighborhood analysis and co-occurrence</a:t>
            </a:r>
            <a:endParaRPr lang="en-KR" sz="1400" b="1" dirty="0">
              <a:latin typeface="Arial" panose="020B0604020202020204" pitchFamily="34" charset="0"/>
              <a:cs typeface="Arial" panose="020B0604020202020204" pitchFamily="34" charset="0"/>
            </a:endParaRPr>
          </a:p>
        </p:txBody>
      </p:sp>
      <p:cxnSp>
        <p:nvCxnSpPr>
          <p:cNvPr id="24" name="Elbow Connector 56">
            <a:extLst>
              <a:ext uri="{FF2B5EF4-FFF2-40B4-BE49-F238E27FC236}">
                <a16:creationId xmlns:a16="http://schemas.microsoft.com/office/drawing/2014/main" id="{805B6C03-5895-EAF1-76C9-83150E451FC3}"/>
              </a:ext>
            </a:extLst>
          </p:cNvPr>
          <p:cNvCxnSpPr>
            <a:cxnSpLocks/>
            <a:stCxn id="3" idx="0"/>
            <a:endCxn id="23" idx="0"/>
          </p:cNvCxnSpPr>
          <p:nvPr/>
        </p:nvCxnSpPr>
        <p:spPr>
          <a:xfrm rot="16200000" flipH="1" flipV="1">
            <a:off x="6191845" y="2237704"/>
            <a:ext cx="4562" cy="5209944"/>
          </a:xfrm>
          <a:prstGeom prst="bentConnector3">
            <a:avLst>
              <a:gd name="adj1" fmla="val -28699145"/>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10F1B1B-793F-E36F-E914-357C3039E2A8}"/>
              </a:ext>
            </a:extLst>
          </p:cNvPr>
          <p:cNvSpPr txBox="1"/>
          <p:nvPr/>
        </p:nvSpPr>
        <p:spPr>
          <a:xfrm>
            <a:off x="6152072" y="3161669"/>
            <a:ext cx="1569660" cy="307777"/>
          </a:xfrm>
          <a:prstGeom prst="rect">
            <a:avLst/>
          </a:prstGeom>
          <a:solidFill>
            <a:schemeClr val="bg1"/>
          </a:solidFill>
          <a:ln>
            <a:noFill/>
          </a:ln>
        </p:spPr>
        <p:txBody>
          <a:bodyPr wrap="none" rtlCol="0" anchor="ctr">
            <a:spAutoFit/>
          </a:bodyPr>
          <a:lstStyle/>
          <a:p>
            <a:r>
              <a:rPr lang="en-KR" sz="1400" i="1" dirty="0">
                <a:solidFill>
                  <a:schemeClr val="tx1">
                    <a:lumMod val="50000"/>
                    <a:lumOff val="50000"/>
                  </a:schemeClr>
                </a:solidFill>
                <a:latin typeface="Arial" panose="020B0604020202020204" pitchFamily="34" charset="0"/>
                <a:cs typeface="Arial" panose="020B0604020202020204" pitchFamily="34" charset="0"/>
              </a:rPr>
              <a:t>Seurat, SpaceXR</a:t>
            </a:r>
          </a:p>
        </p:txBody>
      </p:sp>
      <p:cxnSp>
        <p:nvCxnSpPr>
          <p:cNvPr id="27" name="Elbow Connector 90">
            <a:extLst>
              <a:ext uri="{FF2B5EF4-FFF2-40B4-BE49-F238E27FC236}">
                <a16:creationId xmlns:a16="http://schemas.microsoft.com/office/drawing/2014/main" id="{85DBABCB-8EE6-F1A0-2B77-C517DABCA92E}"/>
              </a:ext>
            </a:extLst>
          </p:cNvPr>
          <p:cNvCxnSpPr>
            <a:cxnSpLocks/>
            <a:stCxn id="21" idx="2"/>
            <a:endCxn id="28" idx="3"/>
          </p:cNvCxnSpPr>
          <p:nvPr/>
        </p:nvCxnSpPr>
        <p:spPr>
          <a:xfrm rot="5400000">
            <a:off x="4895203" y="3103183"/>
            <a:ext cx="265198" cy="2136392"/>
          </a:xfrm>
          <a:prstGeom prst="bentConnector2">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365E475-0470-5364-67D7-8E6E4F2333F1}"/>
              </a:ext>
            </a:extLst>
          </p:cNvPr>
          <p:cNvSpPr txBox="1"/>
          <p:nvPr/>
        </p:nvSpPr>
        <p:spPr>
          <a:xfrm>
            <a:off x="3127327" y="4150089"/>
            <a:ext cx="832279" cy="307777"/>
          </a:xfrm>
          <a:prstGeom prst="rect">
            <a:avLst/>
          </a:prstGeom>
          <a:solidFill>
            <a:schemeClr val="bg1"/>
          </a:solidFill>
          <a:ln>
            <a:noFill/>
          </a:ln>
        </p:spPr>
        <p:txBody>
          <a:bodyPr wrap="none" rtlCol="0" anchor="ctr">
            <a:spAutoFit/>
          </a:bodyPr>
          <a:lstStyle/>
          <a:p>
            <a:r>
              <a:rPr lang="en-KR" sz="1400" i="1" dirty="0">
                <a:solidFill>
                  <a:schemeClr val="tx1">
                    <a:lumMod val="50000"/>
                    <a:lumOff val="50000"/>
                  </a:schemeClr>
                </a:solidFill>
                <a:latin typeface="Arial" panose="020B0604020202020204" pitchFamily="34" charset="0"/>
                <a:cs typeface="Arial" panose="020B0604020202020204" pitchFamily="34" charset="0"/>
              </a:rPr>
              <a:t>Squidpy</a:t>
            </a:r>
          </a:p>
        </p:txBody>
      </p:sp>
      <p:cxnSp>
        <p:nvCxnSpPr>
          <p:cNvPr id="29" name="Elbow Connector 93">
            <a:extLst>
              <a:ext uri="{FF2B5EF4-FFF2-40B4-BE49-F238E27FC236}">
                <a16:creationId xmlns:a16="http://schemas.microsoft.com/office/drawing/2014/main" id="{129F008E-2CB6-CD0C-58F9-F612FDCA9ED9}"/>
              </a:ext>
            </a:extLst>
          </p:cNvPr>
          <p:cNvCxnSpPr>
            <a:cxnSpLocks/>
            <a:stCxn id="21" idx="2"/>
            <a:endCxn id="30" idx="1"/>
          </p:cNvCxnSpPr>
          <p:nvPr/>
        </p:nvCxnSpPr>
        <p:spPr>
          <a:xfrm rot="16200000" flipH="1">
            <a:off x="7072815" y="3061962"/>
            <a:ext cx="265198" cy="2218833"/>
          </a:xfrm>
          <a:prstGeom prst="bentConnector2">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EBF6E3-6A9B-C948-6113-3A03B2BAFED9}"/>
              </a:ext>
            </a:extLst>
          </p:cNvPr>
          <p:cNvSpPr txBox="1"/>
          <p:nvPr/>
        </p:nvSpPr>
        <p:spPr>
          <a:xfrm>
            <a:off x="8314831" y="4150089"/>
            <a:ext cx="872355" cy="307777"/>
          </a:xfrm>
          <a:prstGeom prst="rect">
            <a:avLst/>
          </a:prstGeom>
          <a:solidFill>
            <a:schemeClr val="bg1"/>
          </a:solidFill>
          <a:ln>
            <a:noFill/>
          </a:ln>
        </p:spPr>
        <p:txBody>
          <a:bodyPr wrap="none" rtlCol="0" anchor="ctr">
            <a:spAutoFit/>
          </a:bodyPr>
          <a:lstStyle/>
          <a:p>
            <a:r>
              <a:rPr lang="en-KR" sz="1400" i="1" dirty="0">
                <a:solidFill>
                  <a:schemeClr val="tx1">
                    <a:lumMod val="50000"/>
                    <a:lumOff val="50000"/>
                  </a:schemeClr>
                </a:solidFill>
                <a:latin typeface="Arial" panose="020B0604020202020204" pitchFamily="34" charset="0"/>
                <a:cs typeface="Arial" panose="020B0604020202020204" pitchFamily="34" charset="0"/>
              </a:rPr>
              <a:t>CellChat</a:t>
            </a:r>
          </a:p>
        </p:txBody>
      </p:sp>
      <p:sp>
        <p:nvSpPr>
          <p:cNvPr id="31" name="TextBox 30">
            <a:extLst>
              <a:ext uri="{FF2B5EF4-FFF2-40B4-BE49-F238E27FC236}">
                <a16:creationId xmlns:a16="http://schemas.microsoft.com/office/drawing/2014/main" id="{7D78A648-FCF7-19F6-8249-0956EC76CB29}"/>
              </a:ext>
            </a:extLst>
          </p:cNvPr>
          <p:cNvSpPr txBox="1"/>
          <p:nvPr/>
        </p:nvSpPr>
        <p:spPr>
          <a:xfrm>
            <a:off x="6152072" y="1781875"/>
            <a:ext cx="1665841" cy="307777"/>
          </a:xfrm>
          <a:prstGeom prst="rect">
            <a:avLst/>
          </a:prstGeom>
          <a:solidFill>
            <a:schemeClr val="bg1"/>
          </a:solidFill>
          <a:ln>
            <a:noFill/>
          </a:ln>
        </p:spPr>
        <p:txBody>
          <a:bodyPr wrap="none" rtlCol="0" anchor="ctr">
            <a:spAutoFit/>
          </a:bodyPr>
          <a:lstStyle/>
          <a:p>
            <a:r>
              <a:rPr lang="en-KR" sz="1400" i="1" dirty="0">
                <a:solidFill>
                  <a:schemeClr val="tx1">
                    <a:lumMod val="50000"/>
                    <a:lumOff val="50000"/>
                  </a:schemeClr>
                </a:solidFill>
                <a:latin typeface="Arial" panose="020B0604020202020204" pitchFamily="34" charset="0"/>
                <a:cs typeface="Arial" panose="020B0604020202020204" pitchFamily="34" charset="0"/>
              </a:rPr>
              <a:t>spaceranger</a:t>
            </a:r>
            <a:r>
              <a:rPr lang="en-KR" sz="1400" dirty="0">
                <a:solidFill>
                  <a:schemeClr val="tx1">
                    <a:lumMod val="50000"/>
                    <a:lumOff val="50000"/>
                  </a:schemeClr>
                </a:solidFill>
                <a:latin typeface="Arial" panose="020B0604020202020204" pitchFamily="34" charset="0"/>
                <a:cs typeface="Arial" panose="020B0604020202020204" pitchFamily="34" charset="0"/>
              </a:rPr>
              <a:t> </a:t>
            </a:r>
            <a:r>
              <a:rPr lang="en-KR" sz="1400" i="1" dirty="0">
                <a:solidFill>
                  <a:schemeClr val="tx1">
                    <a:lumMod val="50000"/>
                    <a:lumOff val="50000"/>
                  </a:schemeClr>
                </a:solidFill>
                <a:latin typeface="Arial" panose="020B0604020202020204" pitchFamily="34" charset="0"/>
                <a:cs typeface="Arial" panose="020B0604020202020204" pitchFamily="34" charset="0"/>
              </a:rPr>
              <a:t>count</a:t>
            </a:r>
          </a:p>
        </p:txBody>
      </p:sp>
      <p:sp>
        <p:nvSpPr>
          <p:cNvPr id="32" name="TextBox 31">
            <a:extLst>
              <a:ext uri="{FF2B5EF4-FFF2-40B4-BE49-F238E27FC236}">
                <a16:creationId xmlns:a16="http://schemas.microsoft.com/office/drawing/2014/main" id="{E772682F-082A-E482-D2FB-E24BC9F3A877}"/>
              </a:ext>
            </a:extLst>
          </p:cNvPr>
          <p:cNvSpPr txBox="1"/>
          <p:nvPr/>
        </p:nvSpPr>
        <p:spPr>
          <a:xfrm>
            <a:off x="6152072" y="2466880"/>
            <a:ext cx="712054" cy="307777"/>
          </a:xfrm>
          <a:prstGeom prst="rect">
            <a:avLst/>
          </a:prstGeom>
          <a:solidFill>
            <a:schemeClr val="bg1"/>
          </a:solidFill>
          <a:ln>
            <a:noFill/>
          </a:ln>
        </p:spPr>
        <p:txBody>
          <a:bodyPr wrap="none" rtlCol="0" anchor="ctr">
            <a:spAutoFit/>
          </a:bodyPr>
          <a:lstStyle/>
          <a:p>
            <a:r>
              <a:rPr lang="en-KR" sz="1400" i="1" dirty="0">
                <a:solidFill>
                  <a:schemeClr val="tx1">
                    <a:lumMod val="50000"/>
                    <a:lumOff val="50000"/>
                  </a:schemeClr>
                </a:solidFill>
                <a:latin typeface="Arial" panose="020B0604020202020204" pitchFamily="34" charset="0"/>
                <a:cs typeface="Arial" panose="020B0604020202020204" pitchFamily="34" charset="0"/>
              </a:rPr>
              <a:t>Seurat</a:t>
            </a:r>
          </a:p>
        </p:txBody>
      </p:sp>
      <p:sp>
        <p:nvSpPr>
          <p:cNvPr id="33" name="Rectangle 99">
            <a:extLst>
              <a:ext uri="{FF2B5EF4-FFF2-40B4-BE49-F238E27FC236}">
                <a16:creationId xmlns:a16="http://schemas.microsoft.com/office/drawing/2014/main" id="{616DEE15-4F28-352A-5E45-27F6CC9C7D30}"/>
              </a:ext>
            </a:extLst>
          </p:cNvPr>
          <p:cNvSpPr/>
          <p:nvPr/>
        </p:nvSpPr>
        <p:spPr>
          <a:xfrm>
            <a:off x="7480507" y="5765888"/>
            <a:ext cx="2637182" cy="584775"/>
          </a:xfrm>
          <a:prstGeom prst="rect">
            <a:avLst/>
          </a:prstGeom>
          <a:noFill/>
          <a:ln w="19050">
            <a:solidFill>
              <a:srgbClr val="8FAA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Visualization of blended spatial data</a:t>
            </a:r>
            <a:endParaRPr lang="en-KR" sz="1400" b="1" dirty="0">
              <a:solidFill>
                <a:schemeClr val="tx1"/>
              </a:solidFill>
              <a:latin typeface="Arial" panose="020B0604020202020204" pitchFamily="34" charset="0"/>
              <a:cs typeface="Arial" panose="020B0604020202020204" pitchFamily="34" charset="0"/>
            </a:endParaRPr>
          </a:p>
        </p:txBody>
      </p:sp>
      <p:cxnSp>
        <p:nvCxnSpPr>
          <p:cNvPr id="34" name="Straight Arrow Connector 148">
            <a:extLst>
              <a:ext uri="{FF2B5EF4-FFF2-40B4-BE49-F238E27FC236}">
                <a16:creationId xmlns:a16="http://schemas.microsoft.com/office/drawing/2014/main" id="{766C719E-3A35-9137-5BAB-C0DCCA03B8C4}"/>
              </a:ext>
            </a:extLst>
          </p:cNvPr>
          <p:cNvCxnSpPr>
            <a:cxnSpLocks/>
            <a:stCxn id="3" idx="2"/>
            <a:endCxn id="33" idx="0"/>
          </p:cNvCxnSpPr>
          <p:nvPr/>
        </p:nvCxnSpPr>
        <p:spPr>
          <a:xfrm>
            <a:off x="8799098" y="5363615"/>
            <a:ext cx="0" cy="402273"/>
          </a:xfrm>
          <a:prstGeom prst="straightConnector1">
            <a:avLst/>
          </a:prstGeom>
          <a:ln w="38100">
            <a:solidFill>
              <a:srgbClr val="8FAADD"/>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9D31FCC-DABD-C8A1-CA91-274EC488EDDE}"/>
              </a:ext>
            </a:extLst>
          </p:cNvPr>
          <p:cNvSpPr txBox="1"/>
          <p:nvPr/>
        </p:nvSpPr>
        <p:spPr>
          <a:xfrm>
            <a:off x="8868616" y="5406713"/>
            <a:ext cx="853119" cy="307777"/>
          </a:xfrm>
          <a:prstGeom prst="rect">
            <a:avLst/>
          </a:prstGeom>
          <a:solidFill>
            <a:schemeClr val="bg1"/>
          </a:solidFill>
          <a:ln>
            <a:noFill/>
          </a:ln>
        </p:spPr>
        <p:txBody>
          <a:bodyPr wrap="none" rtlCol="0" anchor="ctr">
            <a:spAutoFit/>
          </a:bodyPr>
          <a:lstStyle/>
          <a:p>
            <a:r>
              <a:rPr lang="en-KR" sz="1400" i="1">
                <a:solidFill>
                  <a:schemeClr val="tx1">
                    <a:lumMod val="50000"/>
                    <a:lumOff val="50000"/>
                  </a:schemeClr>
                </a:solidFill>
                <a:latin typeface="Arial" panose="020B0604020202020204" pitchFamily="34" charset="0"/>
                <a:cs typeface="Arial" panose="020B0604020202020204" pitchFamily="34" charset="0"/>
              </a:rPr>
              <a:t>STUtility</a:t>
            </a:r>
            <a:endParaRPr lang="en-KR" sz="1400" i="1"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76273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9C7D-6D03-8D87-C35C-AB9DD30DE3DB}"/>
              </a:ext>
            </a:extLst>
          </p:cNvPr>
          <p:cNvSpPr>
            <a:spLocks noGrp="1"/>
          </p:cNvSpPr>
          <p:nvPr>
            <p:ph type="title"/>
          </p:nvPr>
        </p:nvSpPr>
        <p:spPr/>
        <p:txBody>
          <a:bodyPr>
            <a:normAutofit/>
          </a:bodyPr>
          <a:lstStyle/>
          <a:p>
            <a:r>
              <a:rPr lang="en-US" altLang="ko-Kore-KR" dirty="0"/>
              <a:t>Reference</a:t>
            </a:r>
            <a:endParaRPr lang="ko-KR" altLang="en-US" sz="3600" b="1" dirty="0">
              <a:solidFill>
                <a:srgbClr val="C85059"/>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141122FE-A3B8-BE12-CF5A-6DF44FF286A2}"/>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6DD85F04-7FA6-82B8-07BD-258299982642}"/>
              </a:ext>
            </a:extLst>
          </p:cNvPr>
          <p:cNvSpPr>
            <a:spLocks noGrp="1"/>
          </p:cNvSpPr>
          <p:nvPr>
            <p:ph type="ftr" sz="quarter" idx="11"/>
          </p:nvPr>
        </p:nvSpPr>
        <p:spPr/>
        <p:txBody>
          <a:bodyPr/>
          <a:lstStyle/>
          <a:p>
            <a:r>
              <a:rPr lang="ko-KR" altLang="en-US"/>
              <a:t>제</a:t>
            </a:r>
            <a:r>
              <a:rPr lang="en-US" altLang="ko-KR"/>
              <a:t>17</a:t>
            </a:r>
            <a:r>
              <a:rPr lang="ko-KR" altLang="en-US"/>
              <a:t>회 통계유전학워크샵</a:t>
            </a:r>
            <a:endParaRPr lang="en-KR" dirty="0"/>
          </a:p>
        </p:txBody>
      </p:sp>
      <p:sp>
        <p:nvSpPr>
          <p:cNvPr id="6" name="Slide Number Placeholder 5">
            <a:extLst>
              <a:ext uri="{FF2B5EF4-FFF2-40B4-BE49-F238E27FC236}">
                <a16:creationId xmlns:a16="http://schemas.microsoft.com/office/drawing/2014/main" id="{D062AB90-BA11-B661-3D2D-6289E756658F}"/>
              </a:ext>
            </a:extLst>
          </p:cNvPr>
          <p:cNvSpPr>
            <a:spLocks noGrp="1"/>
          </p:cNvSpPr>
          <p:nvPr>
            <p:ph type="sldNum" sz="quarter" idx="12"/>
          </p:nvPr>
        </p:nvSpPr>
        <p:spPr/>
        <p:txBody>
          <a:bodyPr/>
          <a:lstStyle/>
          <a:p>
            <a:fld id="{11828C5E-8CE4-D747-8F0F-AA7D410D5DC1}" type="slidenum">
              <a:rPr lang="en-KR" smtClean="0"/>
              <a:pPr/>
              <a:t>86</a:t>
            </a:fld>
            <a:endParaRPr lang="en-KR" dirty="0"/>
          </a:p>
        </p:txBody>
      </p:sp>
      <p:sp>
        <p:nvSpPr>
          <p:cNvPr id="7" name="직사각형 5">
            <a:extLst>
              <a:ext uri="{FF2B5EF4-FFF2-40B4-BE49-F238E27FC236}">
                <a16:creationId xmlns:a16="http://schemas.microsoft.com/office/drawing/2014/main" id="{688B21D1-6F58-E82C-89D6-7F0013C59AD1}"/>
              </a:ext>
            </a:extLst>
          </p:cNvPr>
          <p:cNvSpPr/>
          <p:nvPr/>
        </p:nvSpPr>
        <p:spPr>
          <a:xfrm>
            <a:off x="695325" y="1592262"/>
            <a:ext cx="10801350" cy="4519779"/>
          </a:xfrm>
          <a:prstGeom prst="rect">
            <a:avLst/>
          </a:prstGeom>
          <a:solidFill>
            <a:schemeClr val="accent5">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Arial" panose="020B0604020202020204" pitchFamily="34" charset="0"/>
                <a:cs typeface="Arial" panose="020B0604020202020204" pitchFamily="34" charset="0"/>
              </a:rPr>
              <a:t>Space Ranger</a:t>
            </a:r>
          </a:p>
          <a:p>
            <a:r>
              <a:rPr lang="en-US" altLang="ko-Kore-KR" sz="1050" b="0" i="0" dirty="0">
                <a:solidFill>
                  <a:schemeClr val="tx1"/>
                </a:solidFill>
                <a:effectLst/>
                <a:latin typeface="Arial" panose="020B0604020202020204" pitchFamily="34" charset="0"/>
                <a:cs typeface="Arial" panose="020B0604020202020204" pitchFamily="34" charset="0"/>
              </a:rPr>
              <a:t>Zheng, Grace X.Y., Terry, Jessica M., [...] </a:t>
            </a:r>
            <a:r>
              <a:rPr lang="en-US" altLang="ko-Kore-KR" sz="1050" b="0" i="0" dirty="0" err="1">
                <a:solidFill>
                  <a:schemeClr val="tx1"/>
                </a:solidFill>
                <a:effectLst/>
                <a:latin typeface="Arial" panose="020B0604020202020204" pitchFamily="34" charset="0"/>
                <a:cs typeface="Arial" panose="020B0604020202020204" pitchFamily="34" charset="0"/>
              </a:rPr>
              <a:t>Bielas</a:t>
            </a:r>
            <a:r>
              <a:rPr lang="en-US" altLang="ko-Kore-KR" sz="1050" b="0" i="0" dirty="0">
                <a:solidFill>
                  <a:schemeClr val="tx1"/>
                </a:solidFill>
                <a:effectLst/>
                <a:latin typeface="Arial" panose="020B0604020202020204" pitchFamily="34" charset="0"/>
                <a:cs typeface="Arial" panose="020B0604020202020204" pitchFamily="34" charset="0"/>
              </a:rPr>
              <a:t>, Jason H. (2017). Massively parallel digital transcriptional profiling of single cells. </a:t>
            </a:r>
            <a:r>
              <a:rPr lang="en-US" altLang="ko-Kore-KR" sz="1050" b="0" i="1" dirty="0">
                <a:solidFill>
                  <a:schemeClr val="tx1"/>
                </a:solidFill>
                <a:effectLst/>
                <a:latin typeface="Arial" panose="020B0604020202020204" pitchFamily="34" charset="0"/>
                <a:cs typeface="Arial" panose="020B0604020202020204" pitchFamily="34" charset="0"/>
              </a:rPr>
              <a:t>Nature Communications</a:t>
            </a:r>
            <a:r>
              <a:rPr lang="en-US" altLang="ko-Kore-KR" sz="1050" b="0" i="0" dirty="0">
                <a:solidFill>
                  <a:schemeClr val="tx1"/>
                </a:solidFill>
                <a:effectLst/>
                <a:latin typeface="Arial" panose="020B0604020202020204" pitchFamily="34" charset="0"/>
                <a:cs typeface="Arial" panose="020B0604020202020204" pitchFamily="34" charset="0"/>
              </a:rPr>
              <a:t>. </a:t>
            </a:r>
            <a:r>
              <a:rPr lang="en-US" altLang="ko-Kore-KR" sz="1050" b="1" i="0" dirty="0">
                <a:solidFill>
                  <a:schemeClr val="tx1"/>
                </a:solidFill>
                <a:effectLst/>
                <a:latin typeface="Arial" panose="020B0604020202020204" pitchFamily="34" charset="0"/>
                <a:cs typeface="Arial" panose="020B0604020202020204" pitchFamily="34" charset="0"/>
              </a:rPr>
              <a:t>8</a:t>
            </a:r>
            <a:r>
              <a:rPr lang="en-US" altLang="ko-Kore-KR" sz="1050" b="0" i="0" dirty="0">
                <a:solidFill>
                  <a:schemeClr val="tx1"/>
                </a:solidFill>
                <a:effectLst/>
                <a:latin typeface="Arial" panose="020B0604020202020204" pitchFamily="34" charset="0"/>
                <a:cs typeface="Arial" panose="020B0604020202020204" pitchFamily="34" charset="0"/>
              </a:rPr>
              <a:t>: 1-12, </a:t>
            </a:r>
            <a:r>
              <a:rPr lang="en-US" altLang="ko-Kore-KR" sz="1050" b="0" i="0" u="none" strike="noStrike" dirty="0">
                <a:solidFill>
                  <a:schemeClr val="tx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doi:10.1038/ncomms14049</a:t>
            </a:r>
            <a:endParaRPr lang="en-US" altLang="ko-Kore-KR" sz="1050" b="0" i="0" u="none" strike="noStrike" dirty="0">
              <a:solidFill>
                <a:schemeClr val="tx1"/>
              </a:solidFill>
              <a:effectLst/>
              <a:latin typeface="Arial" panose="020B0604020202020204" pitchFamily="34" charset="0"/>
              <a:cs typeface="Arial" panose="020B0604020202020204" pitchFamily="34" charset="0"/>
            </a:endParaRPr>
          </a:p>
          <a:p>
            <a:endParaRPr lang="en-US" altLang="ko-Kore-KR" sz="1050" b="0" i="0" u="none" strike="noStrike" dirty="0">
              <a:solidFill>
                <a:schemeClr val="tx1"/>
              </a:solidFill>
              <a:effectLst/>
              <a:latin typeface="Arial" panose="020B0604020202020204" pitchFamily="34" charset="0"/>
              <a:cs typeface="Arial" panose="020B0604020202020204" pitchFamily="34" charset="0"/>
            </a:endParaRPr>
          </a:p>
          <a:p>
            <a:r>
              <a:rPr lang="en-US" altLang="ko-KR" sz="1600" b="1" dirty="0">
                <a:solidFill>
                  <a:schemeClr val="tx1"/>
                </a:solidFill>
                <a:latin typeface="Arial" panose="020B0604020202020204" pitchFamily="34" charset="0"/>
                <a:cs typeface="Arial" panose="020B0604020202020204" pitchFamily="34" charset="0"/>
              </a:rPr>
              <a:t>Seurat</a:t>
            </a:r>
          </a:p>
          <a:p>
            <a:r>
              <a:rPr lang="en-US" altLang="ko-KR" sz="1050" dirty="0">
                <a:solidFill>
                  <a:schemeClr val="tx1"/>
                </a:solidFill>
                <a:latin typeface="Arial" panose="020B0604020202020204" pitchFamily="34" charset="0"/>
                <a:cs typeface="Arial" panose="020B0604020202020204" pitchFamily="34" charset="0"/>
              </a:rPr>
              <a:t>Hao Y, Hao S, Andersen-Nissen E, III WMM, Zheng S, Butler A, Lee MJ, Wilk AJ, Darby C, </a:t>
            </a:r>
            <a:r>
              <a:rPr lang="en-US" altLang="ko-KR" sz="1050" dirty="0" err="1">
                <a:solidFill>
                  <a:schemeClr val="tx1"/>
                </a:solidFill>
                <a:latin typeface="Arial" panose="020B0604020202020204" pitchFamily="34" charset="0"/>
                <a:cs typeface="Arial" panose="020B0604020202020204" pitchFamily="34" charset="0"/>
              </a:rPr>
              <a:t>Zagar</a:t>
            </a:r>
            <a:r>
              <a:rPr lang="en-US" altLang="ko-KR" sz="1050" dirty="0">
                <a:solidFill>
                  <a:schemeClr val="tx1"/>
                </a:solidFill>
                <a:latin typeface="Arial" panose="020B0604020202020204" pitchFamily="34" charset="0"/>
                <a:cs typeface="Arial" panose="020B0604020202020204" pitchFamily="34" charset="0"/>
              </a:rPr>
              <a:t> M, Hoffman P, </a:t>
            </a:r>
            <a:r>
              <a:rPr lang="en-US" altLang="ko-KR" sz="1050" dirty="0" err="1">
                <a:solidFill>
                  <a:schemeClr val="tx1"/>
                </a:solidFill>
                <a:latin typeface="Arial" panose="020B0604020202020204" pitchFamily="34" charset="0"/>
                <a:cs typeface="Arial" panose="020B0604020202020204" pitchFamily="34" charset="0"/>
              </a:rPr>
              <a:t>Stoeckius</a:t>
            </a:r>
            <a:r>
              <a:rPr lang="en-US" altLang="ko-KR" sz="1050" dirty="0">
                <a:solidFill>
                  <a:schemeClr val="tx1"/>
                </a:solidFill>
                <a:latin typeface="Arial" panose="020B0604020202020204" pitchFamily="34" charset="0"/>
                <a:cs typeface="Arial" panose="020B0604020202020204" pitchFamily="34" charset="0"/>
              </a:rPr>
              <a:t> M, </a:t>
            </a:r>
            <a:r>
              <a:rPr lang="en-US" altLang="ko-KR" sz="1050" dirty="0" err="1">
                <a:solidFill>
                  <a:schemeClr val="tx1"/>
                </a:solidFill>
                <a:latin typeface="Arial" panose="020B0604020202020204" pitchFamily="34" charset="0"/>
                <a:cs typeface="Arial" panose="020B0604020202020204" pitchFamily="34" charset="0"/>
              </a:rPr>
              <a:t>Papalexi</a:t>
            </a:r>
            <a:r>
              <a:rPr lang="en-US" altLang="ko-KR" sz="1050" dirty="0">
                <a:solidFill>
                  <a:schemeClr val="tx1"/>
                </a:solidFill>
                <a:latin typeface="Arial" panose="020B0604020202020204" pitchFamily="34" charset="0"/>
                <a:cs typeface="Arial" panose="020B0604020202020204" pitchFamily="34" charset="0"/>
              </a:rPr>
              <a:t> E, </a:t>
            </a:r>
            <a:r>
              <a:rPr lang="en-US" altLang="ko-KR" sz="1050" dirty="0" err="1">
                <a:solidFill>
                  <a:schemeClr val="tx1"/>
                </a:solidFill>
                <a:latin typeface="Arial" panose="020B0604020202020204" pitchFamily="34" charset="0"/>
                <a:cs typeface="Arial" panose="020B0604020202020204" pitchFamily="34" charset="0"/>
              </a:rPr>
              <a:t>Mimitou</a:t>
            </a:r>
            <a:r>
              <a:rPr lang="en-US" altLang="ko-KR" sz="1050" dirty="0">
                <a:solidFill>
                  <a:schemeClr val="tx1"/>
                </a:solidFill>
                <a:latin typeface="Arial" panose="020B0604020202020204" pitchFamily="34" charset="0"/>
                <a:cs typeface="Arial" panose="020B0604020202020204" pitchFamily="34" charset="0"/>
              </a:rPr>
              <a:t> EP, Jain J, Srivastava A, Stuart T, Fleming LB, Yeung B, Rogers AJ, McElrath JM, </a:t>
            </a:r>
            <a:r>
              <a:rPr lang="en-US" altLang="ko-KR" sz="1050" dirty="0" err="1">
                <a:solidFill>
                  <a:schemeClr val="tx1"/>
                </a:solidFill>
                <a:latin typeface="Arial" panose="020B0604020202020204" pitchFamily="34" charset="0"/>
                <a:cs typeface="Arial" panose="020B0604020202020204" pitchFamily="34" charset="0"/>
              </a:rPr>
              <a:t>Blish</a:t>
            </a:r>
            <a:r>
              <a:rPr lang="en-US" altLang="ko-KR" sz="1050" dirty="0">
                <a:solidFill>
                  <a:schemeClr val="tx1"/>
                </a:solidFill>
                <a:latin typeface="Arial" panose="020B0604020202020204" pitchFamily="34" charset="0"/>
                <a:cs typeface="Arial" panose="020B0604020202020204" pitchFamily="34" charset="0"/>
              </a:rPr>
              <a:t> CA, Gottardo R, Smibert P, </a:t>
            </a:r>
            <a:r>
              <a:rPr lang="en-US" altLang="ko-KR" sz="1050" dirty="0" err="1">
                <a:solidFill>
                  <a:schemeClr val="tx1"/>
                </a:solidFill>
                <a:latin typeface="Arial" panose="020B0604020202020204" pitchFamily="34" charset="0"/>
                <a:cs typeface="Arial" panose="020B0604020202020204" pitchFamily="34" charset="0"/>
              </a:rPr>
              <a:t>Satija</a:t>
            </a:r>
            <a:r>
              <a:rPr lang="en-US" altLang="ko-KR" sz="1050" dirty="0">
                <a:solidFill>
                  <a:schemeClr val="tx1"/>
                </a:solidFill>
                <a:latin typeface="Arial" panose="020B0604020202020204" pitchFamily="34" charset="0"/>
                <a:cs typeface="Arial" panose="020B0604020202020204" pitchFamily="34" charset="0"/>
              </a:rPr>
              <a:t> R (2021).  “Integrated analysis of multimodal single-cell data.” Cell. doi:10.1016/j.cell.2021.04.048, </a:t>
            </a:r>
            <a:r>
              <a:rPr lang="en-US" altLang="ko-KR" sz="1050" dirty="0">
                <a:solidFill>
                  <a:schemeClr val="tx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https://doi.org/10.1016/j.cell.2021.04.048</a:t>
            </a:r>
            <a:endParaRPr lang="en-US" altLang="ko-KR" sz="1050" dirty="0">
              <a:solidFill>
                <a:schemeClr val="tx1"/>
              </a:solidFill>
              <a:latin typeface="Arial" panose="020B0604020202020204" pitchFamily="34" charset="0"/>
              <a:cs typeface="Arial" panose="020B0604020202020204" pitchFamily="34" charset="0"/>
            </a:endParaRPr>
          </a:p>
          <a:p>
            <a:endParaRPr lang="en-US" altLang="ko-KR" sz="1050" dirty="0">
              <a:solidFill>
                <a:schemeClr val="tx1"/>
              </a:solidFill>
              <a:latin typeface="Arial" panose="020B0604020202020204" pitchFamily="34" charset="0"/>
              <a:cs typeface="Arial" panose="020B0604020202020204" pitchFamily="34" charset="0"/>
            </a:endParaRPr>
          </a:p>
          <a:p>
            <a:r>
              <a:rPr lang="en-US" altLang="ko-KR" sz="1600" b="1" dirty="0" err="1">
                <a:solidFill>
                  <a:schemeClr val="tx1"/>
                </a:solidFill>
                <a:latin typeface="Arial" panose="020B0604020202020204" pitchFamily="34" charset="0"/>
                <a:cs typeface="Arial" panose="020B0604020202020204" pitchFamily="34" charset="0"/>
              </a:rPr>
              <a:t>SpaceXR</a:t>
            </a:r>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050" dirty="0">
                <a:solidFill>
                  <a:schemeClr val="tx1"/>
                </a:solidFill>
                <a:latin typeface="Arial" panose="020B0604020202020204" pitchFamily="34" charset="0"/>
                <a:cs typeface="Arial" panose="020B0604020202020204" pitchFamily="34" charset="0"/>
              </a:rPr>
              <a:t>Cable, Dylan M., et al. “Robust decomposition of cell type mixtures in spatial transcriptomics.” Nature Biotechnology 40.4 (2022): 517-526.</a:t>
            </a:r>
          </a:p>
          <a:p>
            <a:endParaRPr lang="en-US" altLang="ko-KR" sz="1050" dirty="0">
              <a:solidFill>
                <a:schemeClr val="tx1"/>
              </a:solidFill>
              <a:latin typeface="Arial" panose="020B0604020202020204" pitchFamily="34" charset="0"/>
              <a:cs typeface="Arial" panose="020B0604020202020204" pitchFamily="34" charset="0"/>
            </a:endParaRPr>
          </a:p>
          <a:p>
            <a:r>
              <a:rPr lang="en-US" altLang="ko-KR" sz="1600" b="1" dirty="0" err="1">
                <a:solidFill>
                  <a:schemeClr val="tx1"/>
                </a:solidFill>
                <a:latin typeface="Arial" panose="020B0604020202020204" pitchFamily="34" charset="0"/>
                <a:cs typeface="Arial" panose="020B0604020202020204" pitchFamily="34" charset="0"/>
              </a:rPr>
              <a:t>Squidpy</a:t>
            </a:r>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050" dirty="0" err="1">
                <a:solidFill>
                  <a:schemeClr val="tx1"/>
                </a:solidFill>
                <a:latin typeface="Arial" panose="020B0604020202020204" pitchFamily="34" charset="0"/>
                <a:cs typeface="Arial" panose="020B0604020202020204" pitchFamily="34" charset="0"/>
              </a:rPr>
              <a:t>Palla</a:t>
            </a:r>
            <a:r>
              <a:rPr lang="en-US" altLang="ko-KR" sz="1050" dirty="0">
                <a:solidFill>
                  <a:schemeClr val="tx1"/>
                </a:solidFill>
                <a:latin typeface="Arial" panose="020B0604020202020204" pitchFamily="34" charset="0"/>
                <a:cs typeface="Arial" panose="020B0604020202020204" pitchFamily="34" charset="0"/>
              </a:rPr>
              <a:t>, G., Spitzer, H., Klein, M. et al. </a:t>
            </a:r>
            <a:r>
              <a:rPr lang="en-US" altLang="ko-KR" sz="1050" dirty="0" err="1">
                <a:solidFill>
                  <a:schemeClr val="tx1"/>
                </a:solidFill>
                <a:latin typeface="Arial" panose="020B0604020202020204" pitchFamily="34" charset="0"/>
                <a:cs typeface="Arial" panose="020B0604020202020204" pitchFamily="34" charset="0"/>
              </a:rPr>
              <a:t>Squidpy</a:t>
            </a:r>
            <a:r>
              <a:rPr lang="en-US" altLang="ko-KR" sz="1050" dirty="0">
                <a:solidFill>
                  <a:schemeClr val="tx1"/>
                </a:solidFill>
                <a:latin typeface="Arial" panose="020B0604020202020204" pitchFamily="34" charset="0"/>
                <a:cs typeface="Arial" panose="020B0604020202020204" pitchFamily="34" charset="0"/>
              </a:rPr>
              <a:t>: a scalable framework for spatial omics analysis. Nat Methods 19, 171–178 (2022). </a:t>
            </a:r>
            <a:r>
              <a:rPr lang="en-US" altLang="ko-KR" sz="1050" dirty="0">
                <a:solidFill>
                  <a:schemeClr val="tx1"/>
                </a:solidFill>
                <a:latin typeface="Arial" panose="020B0604020202020204" pitchFamily="34" charset="0"/>
                <a:cs typeface="Arial" panose="020B0604020202020204" pitchFamily="34" charset="0"/>
                <a:hlinkClick r:id="rId4"/>
              </a:rPr>
              <a:t>https://doi.org/10.1038/s41592-021-01358-2</a:t>
            </a:r>
            <a:endParaRPr lang="en-US" altLang="ko-KR" sz="1050" dirty="0">
              <a:solidFill>
                <a:schemeClr val="tx1"/>
              </a:solidFill>
              <a:latin typeface="Arial" panose="020B0604020202020204" pitchFamily="34" charset="0"/>
              <a:cs typeface="Arial" panose="020B0604020202020204" pitchFamily="34" charset="0"/>
            </a:endParaRPr>
          </a:p>
          <a:p>
            <a:endParaRPr lang="en-US" altLang="ko-KR" sz="1050" dirty="0">
              <a:solidFill>
                <a:schemeClr val="tx1"/>
              </a:solidFill>
              <a:latin typeface="Arial" panose="020B0604020202020204" pitchFamily="34" charset="0"/>
              <a:cs typeface="Arial" panose="020B0604020202020204" pitchFamily="34" charset="0"/>
            </a:endParaRPr>
          </a:p>
          <a:p>
            <a:r>
              <a:rPr lang="en-US" altLang="ko-KR" sz="1600" b="1" dirty="0" err="1">
                <a:solidFill>
                  <a:schemeClr val="tx1"/>
                </a:solidFill>
                <a:latin typeface="Arial" panose="020B0604020202020204" pitchFamily="34" charset="0"/>
                <a:cs typeface="Arial" panose="020B0604020202020204" pitchFamily="34" charset="0"/>
              </a:rPr>
              <a:t>CellChat</a:t>
            </a:r>
            <a:endParaRPr lang="en-US" altLang="ko-KR" sz="1600" b="1" dirty="0">
              <a:solidFill>
                <a:schemeClr val="tx1"/>
              </a:solidFill>
              <a:latin typeface="Arial" panose="020B0604020202020204" pitchFamily="34" charset="0"/>
              <a:cs typeface="Arial" panose="020B0604020202020204" pitchFamily="34" charset="0"/>
            </a:endParaRPr>
          </a:p>
          <a:p>
            <a:r>
              <a:rPr lang="en-US" altLang="ko-Kore-KR" sz="1050" b="0" i="0" dirty="0" err="1">
                <a:solidFill>
                  <a:schemeClr val="tx1"/>
                </a:solidFill>
                <a:effectLst/>
                <a:latin typeface="Arial" panose="020B0604020202020204" pitchFamily="34" charset="0"/>
                <a:cs typeface="Arial" panose="020B0604020202020204" pitchFamily="34" charset="0"/>
              </a:rPr>
              <a:t>Jin</a:t>
            </a:r>
            <a:r>
              <a:rPr lang="en-US" altLang="ko-Kore-KR" sz="1050" b="0" i="0" dirty="0">
                <a:solidFill>
                  <a:schemeClr val="tx1"/>
                </a:solidFill>
                <a:effectLst/>
                <a:latin typeface="Arial" panose="020B0604020202020204" pitchFamily="34" charset="0"/>
                <a:cs typeface="Arial" panose="020B0604020202020204" pitchFamily="34" charset="0"/>
              </a:rPr>
              <a:t>, S., Guerrero-Juarez, C.F., Zhang, L. </a:t>
            </a:r>
            <a:r>
              <a:rPr lang="en-US" altLang="ko-Kore-KR" sz="1050" b="0" i="1" dirty="0">
                <a:solidFill>
                  <a:schemeClr val="tx1"/>
                </a:solidFill>
                <a:effectLst/>
                <a:latin typeface="Arial" panose="020B0604020202020204" pitchFamily="34" charset="0"/>
                <a:cs typeface="Arial" panose="020B0604020202020204" pitchFamily="34" charset="0"/>
              </a:rPr>
              <a:t>et al.</a:t>
            </a:r>
            <a:r>
              <a:rPr lang="en-US" altLang="ko-Kore-KR" sz="1050" b="0" i="0" dirty="0">
                <a:solidFill>
                  <a:schemeClr val="tx1"/>
                </a:solidFill>
                <a:effectLst/>
                <a:latin typeface="Arial" panose="020B0604020202020204" pitchFamily="34" charset="0"/>
                <a:cs typeface="Arial" panose="020B0604020202020204" pitchFamily="34" charset="0"/>
              </a:rPr>
              <a:t> Inference and analysis of cell-cell communication using </a:t>
            </a:r>
            <a:r>
              <a:rPr lang="en-US" altLang="ko-Kore-KR" sz="1050" b="0" i="0" dirty="0" err="1">
                <a:solidFill>
                  <a:schemeClr val="tx1"/>
                </a:solidFill>
                <a:effectLst/>
                <a:latin typeface="Arial" panose="020B0604020202020204" pitchFamily="34" charset="0"/>
                <a:cs typeface="Arial" panose="020B0604020202020204" pitchFamily="34" charset="0"/>
              </a:rPr>
              <a:t>CellChat</a:t>
            </a:r>
            <a:r>
              <a:rPr lang="en-US" altLang="ko-Kore-KR" sz="1050" b="0" i="0" dirty="0">
                <a:solidFill>
                  <a:schemeClr val="tx1"/>
                </a:solidFill>
                <a:effectLst/>
                <a:latin typeface="Arial" panose="020B0604020202020204" pitchFamily="34" charset="0"/>
                <a:cs typeface="Arial" panose="020B0604020202020204" pitchFamily="34" charset="0"/>
              </a:rPr>
              <a:t>. </a:t>
            </a:r>
            <a:r>
              <a:rPr lang="en-US" altLang="ko-Kore-KR" sz="1050" b="0" i="1" dirty="0">
                <a:solidFill>
                  <a:schemeClr val="tx1"/>
                </a:solidFill>
                <a:effectLst/>
                <a:latin typeface="Arial" panose="020B0604020202020204" pitchFamily="34" charset="0"/>
                <a:cs typeface="Arial" panose="020B0604020202020204" pitchFamily="34" charset="0"/>
              </a:rPr>
              <a:t>Nat </a:t>
            </a:r>
            <a:r>
              <a:rPr lang="en-US" altLang="ko-Kore-KR" sz="1050" b="0" i="1" dirty="0" err="1">
                <a:solidFill>
                  <a:schemeClr val="tx1"/>
                </a:solidFill>
                <a:effectLst/>
                <a:latin typeface="Arial" panose="020B0604020202020204" pitchFamily="34" charset="0"/>
                <a:cs typeface="Arial" panose="020B0604020202020204" pitchFamily="34" charset="0"/>
              </a:rPr>
              <a:t>Commun</a:t>
            </a:r>
            <a:r>
              <a:rPr lang="en-US" altLang="ko-Kore-KR" sz="1050" b="0" i="0" dirty="0">
                <a:solidFill>
                  <a:schemeClr val="tx1"/>
                </a:solidFill>
                <a:effectLst/>
                <a:latin typeface="Arial" panose="020B0604020202020204" pitchFamily="34" charset="0"/>
                <a:cs typeface="Arial" panose="020B0604020202020204" pitchFamily="34" charset="0"/>
              </a:rPr>
              <a:t> </a:t>
            </a:r>
            <a:r>
              <a:rPr lang="en-US" altLang="ko-Kore-KR" sz="1050" b="1" i="0" dirty="0">
                <a:solidFill>
                  <a:schemeClr val="tx1"/>
                </a:solidFill>
                <a:effectLst/>
                <a:latin typeface="Arial" panose="020B0604020202020204" pitchFamily="34" charset="0"/>
                <a:cs typeface="Arial" panose="020B0604020202020204" pitchFamily="34" charset="0"/>
              </a:rPr>
              <a:t>12</a:t>
            </a:r>
            <a:r>
              <a:rPr lang="en-US" altLang="ko-Kore-KR" sz="1050" b="0" i="0" dirty="0">
                <a:solidFill>
                  <a:schemeClr val="tx1"/>
                </a:solidFill>
                <a:effectLst/>
                <a:latin typeface="Arial" panose="020B0604020202020204" pitchFamily="34" charset="0"/>
                <a:cs typeface="Arial" panose="020B0604020202020204" pitchFamily="34" charset="0"/>
              </a:rPr>
              <a:t>, 1088 (2021). </a:t>
            </a:r>
            <a:r>
              <a:rPr lang="en-US" altLang="ko-Kore-KR" sz="1050" b="0" i="0" dirty="0">
                <a:solidFill>
                  <a:schemeClr val="tx1"/>
                </a:solidFill>
                <a:effectLst/>
                <a:latin typeface="Arial" panose="020B0604020202020204" pitchFamily="34" charset="0"/>
                <a:cs typeface="Arial" panose="020B0604020202020204" pitchFamily="34" charset="0"/>
                <a:hlinkClick r:id="rId5"/>
              </a:rPr>
              <a:t>https://doi.org/10.1038/s41467-021-21246-9</a:t>
            </a:r>
            <a:endParaRPr lang="en-US" altLang="ko-Kore-KR" sz="1050" b="0" i="0" dirty="0">
              <a:solidFill>
                <a:schemeClr val="tx1"/>
              </a:solidFill>
              <a:effectLst/>
              <a:latin typeface="Arial" panose="020B0604020202020204" pitchFamily="34" charset="0"/>
              <a:cs typeface="Arial" panose="020B0604020202020204" pitchFamily="34" charset="0"/>
            </a:endParaRPr>
          </a:p>
          <a:p>
            <a:endParaRPr lang="en-US" altLang="ko-KR" sz="1050" dirty="0">
              <a:solidFill>
                <a:schemeClr val="tx1"/>
              </a:solidFill>
              <a:latin typeface="Arial" panose="020B0604020202020204" pitchFamily="34" charset="0"/>
              <a:cs typeface="Arial" panose="020B0604020202020204" pitchFamily="34" charset="0"/>
            </a:endParaRPr>
          </a:p>
          <a:p>
            <a:r>
              <a:rPr lang="en-US" altLang="ko-KR" sz="1600" b="1" dirty="0" err="1">
                <a:solidFill>
                  <a:schemeClr val="tx1"/>
                </a:solidFill>
                <a:latin typeface="Arial" panose="020B0604020202020204" pitchFamily="34" charset="0"/>
                <a:cs typeface="Arial" panose="020B0604020202020204" pitchFamily="34" charset="0"/>
              </a:rPr>
              <a:t>STUtility</a:t>
            </a:r>
            <a:endParaRPr lang="en-US" altLang="ko-KR" sz="1600" b="1" dirty="0">
              <a:solidFill>
                <a:schemeClr val="tx1"/>
              </a:solidFill>
              <a:latin typeface="Arial" panose="020B0604020202020204" pitchFamily="34" charset="0"/>
              <a:cs typeface="Arial" panose="020B0604020202020204" pitchFamily="34" charset="0"/>
            </a:endParaRPr>
          </a:p>
          <a:p>
            <a:r>
              <a:rPr lang="en-US" altLang="ko-KR" sz="1050" dirty="0" err="1">
                <a:solidFill>
                  <a:schemeClr val="tx1"/>
                </a:solidFill>
                <a:latin typeface="Arial" panose="020B0604020202020204" pitchFamily="34" charset="0"/>
                <a:cs typeface="Arial" panose="020B0604020202020204" pitchFamily="34" charset="0"/>
              </a:rPr>
              <a:t>Bergenstråhle</a:t>
            </a:r>
            <a:r>
              <a:rPr lang="en-US" altLang="ko-KR" sz="1050" dirty="0">
                <a:solidFill>
                  <a:schemeClr val="tx1"/>
                </a:solidFill>
                <a:latin typeface="Arial" panose="020B0604020202020204" pitchFamily="34" charset="0"/>
                <a:cs typeface="Arial" panose="020B0604020202020204" pitchFamily="34" charset="0"/>
              </a:rPr>
              <a:t>, J., Larsson, L. &amp; Lundeberg, J. Seamless integration of image and molecular analysis for spatial transcriptomics workflows. BMC Genomics 21, 482 (2020). </a:t>
            </a:r>
            <a:r>
              <a:rPr lang="en-US" altLang="ko-KR" sz="1050" dirty="0">
                <a:solidFill>
                  <a:schemeClr val="tx1"/>
                </a:solidFill>
                <a:latin typeface="Arial" panose="020B0604020202020204" pitchFamily="34" charset="0"/>
                <a:cs typeface="Arial" panose="020B0604020202020204" pitchFamily="34" charset="0"/>
                <a:hlinkClick r:id="rId6"/>
              </a:rPr>
              <a:t>https://doi.org/10.1186/s12864-020-06832-3</a:t>
            </a:r>
            <a:endParaRPr lang="en-US" altLang="ko-KR" sz="1050"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E84E914-11BC-CCEC-DDA1-29019025124B}"/>
              </a:ext>
            </a:extLst>
          </p:cNvPr>
          <p:cNvSpPr txBox="1"/>
          <p:nvPr/>
        </p:nvSpPr>
        <p:spPr>
          <a:xfrm>
            <a:off x="-4605" y="-5252"/>
            <a:ext cx="2122697" cy="246221"/>
          </a:xfrm>
          <a:prstGeom prst="rect">
            <a:avLst/>
          </a:prstGeom>
          <a:noFill/>
        </p:spPr>
        <p:txBody>
          <a:bodyPr wrap="none" rtlCol="0">
            <a:spAutoFit/>
          </a:bodyPr>
          <a:lstStyle/>
          <a:p>
            <a:r>
              <a:rPr lang="en-US" sz="1000" b="1" dirty="0">
                <a:solidFill>
                  <a:schemeClr val="accent1">
                    <a:lumMod val="60000"/>
                    <a:lumOff val="40000"/>
                  </a:schemeClr>
                </a:solidFill>
                <a:latin typeface="Arial" panose="020B0604020202020204" pitchFamily="34" charset="0"/>
                <a:cs typeface="Arial" panose="020B0604020202020204" pitchFamily="34" charset="0"/>
              </a:rPr>
              <a:t>Load and preprocessing </a:t>
            </a:r>
            <a:r>
              <a:rPr lang="en-US" sz="1000" b="1" dirty="0" err="1">
                <a:solidFill>
                  <a:schemeClr val="accent1">
                    <a:lumMod val="60000"/>
                    <a:lumOff val="40000"/>
                  </a:schemeClr>
                </a:solidFill>
                <a:latin typeface="Arial" panose="020B0604020202020204" pitchFamily="34" charset="0"/>
                <a:cs typeface="Arial" panose="020B0604020202020204" pitchFamily="34" charset="0"/>
              </a:rPr>
              <a:t>Visium</a:t>
            </a:r>
            <a:endParaRPr lang="en-KR" sz="1000"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48508EF-E2A0-2265-D6AB-8067A8D11EE7}"/>
              </a:ext>
            </a:extLst>
          </p:cNvPr>
          <p:cNvSpPr txBox="1"/>
          <p:nvPr/>
        </p:nvSpPr>
        <p:spPr>
          <a:xfrm>
            <a:off x="3657453" y="-5253"/>
            <a:ext cx="2146742"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Load and preprocessing single cell</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3EE2A9A-0BB8-C0BE-0DED-54F6C83A6EF9}"/>
              </a:ext>
            </a:extLst>
          </p:cNvPr>
          <p:cNvSpPr txBox="1"/>
          <p:nvPr/>
        </p:nvSpPr>
        <p:spPr>
          <a:xfrm>
            <a:off x="7716568" y="-4015"/>
            <a:ext cx="1412566"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Find </a:t>
            </a:r>
            <a:r>
              <a:rPr lang="en-US" sz="1000" dirty="0" err="1">
                <a:solidFill>
                  <a:schemeClr val="accent1">
                    <a:lumMod val="60000"/>
                    <a:lumOff val="40000"/>
                  </a:schemeClr>
                </a:solidFill>
                <a:latin typeface="Arial" panose="020B0604020202020204" pitchFamily="34" charset="0"/>
                <a:cs typeface="Arial" panose="020B0604020202020204" pitchFamily="34" charset="0"/>
              </a:rPr>
              <a:t>TransferAnchors</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C8AF488-1EF2-851D-C5DC-7108ED5A6412}"/>
              </a:ext>
            </a:extLst>
          </p:cNvPr>
          <p:cNvSpPr txBox="1"/>
          <p:nvPr/>
        </p:nvSpPr>
        <p:spPr>
          <a:xfrm>
            <a:off x="10902864" y="1853"/>
            <a:ext cx="1289135" cy="246221"/>
          </a:xfrm>
          <a:prstGeom prst="rect">
            <a:avLst/>
          </a:prstGeom>
          <a:noFill/>
        </p:spPr>
        <p:txBody>
          <a:bodyPr wrap="none" rtlCol="0">
            <a:spAutoFit/>
          </a:bodyPr>
          <a:lstStyle/>
          <a:p>
            <a:r>
              <a:rPr lang="en-US" sz="1000" dirty="0">
                <a:solidFill>
                  <a:schemeClr val="accent1">
                    <a:lumMod val="60000"/>
                    <a:lumOff val="40000"/>
                  </a:schemeClr>
                </a:solidFill>
                <a:latin typeface="Arial" panose="020B0604020202020204" pitchFamily="34" charset="0"/>
                <a:cs typeface="Arial" panose="020B0604020202020204" pitchFamily="34" charset="0"/>
              </a:rPr>
              <a:t>Transfer annotation</a:t>
            </a:r>
            <a:endParaRPr lang="en-KR" sz="1000" dirty="0">
              <a:solidFill>
                <a:schemeClr val="accent1">
                  <a:lumMod val="60000"/>
                  <a:lumOff val="40000"/>
                </a:schemeClr>
              </a:solidFill>
              <a:latin typeface="Arial" panose="020B0604020202020204" pitchFamily="34" charset="0"/>
              <a:cs typeface="Arial" panose="020B0604020202020204" pitchFamily="34" charset="0"/>
            </a:endParaRPr>
          </a:p>
        </p:txBody>
      </p:sp>
      <p:cxnSp>
        <p:nvCxnSpPr>
          <p:cNvPr id="13" name="Straight Connector 17">
            <a:extLst>
              <a:ext uri="{FF2B5EF4-FFF2-40B4-BE49-F238E27FC236}">
                <a16:creationId xmlns:a16="http://schemas.microsoft.com/office/drawing/2014/main" id="{40EE470C-44F9-03C9-2CAE-7E784505F66D}"/>
              </a:ext>
            </a:extLst>
          </p:cNvPr>
          <p:cNvCxnSpPr>
            <a:cxnSpLocks/>
            <a:stCxn id="9" idx="3"/>
            <a:endCxn id="10" idx="1"/>
          </p:cNvCxnSpPr>
          <p:nvPr/>
        </p:nvCxnSpPr>
        <p:spPr>
          <a:xfrm flipV="1">
            <a:off x="2118092" y="117858"/>
            <a:ext cx="1539361" cy="1"/>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2BF1F5E-E47C-2C98-8F75-F9F9A2071FC4}"/>
              </a:ext>
            </a:extLst>
          </p:cNvPr>
          <p:cNvCxnSpPr>
            <a:cxnSpLocks/>
            <a:stCxn id="11" idx="3"/>
            <a:endCxn id="12" idx="1"/>
          </p:cNvCxnSpPr>
          <p:nvPr/>
        </p:nvCxnSpPr>
        <p:spPr>
          <a:xfrm>
            <a:off x="9129134" y="119096"/>
            <a:ext cx="1773730" cy="586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2">
            <a:extLst>
              <a:ext uri="{FF2B5EF4-FFF2-40B4-BE49-F238E27FC236}">
                <a16:creationId xmlns:a16="http://schemas.microsoft.com/office/drawing/2014/main" id="{DF43EB44-9308-228A-2AD1-3A468A9E0855}"/>
              </a:ext>
            </a:extLst>
          </p:cNvPr>
          <p:cNvCxnSpPr>
            <a:cxnSpLocks/>
            <a:stCxn id="10" idx="3"/>
            <a:endCxn id="11" idx="1"/>
          </p:cNvCxnSpPr>
          <p:nvPr/>
        </p:nvCxnSpPr>
        <p:spPr>
          <a:xfrm>
            <a:off x="5804195" y="117858"/>
            <a:ext cx="1912373" cy="1238"/>
          </a:xfrm>
          <a:prstGeom prst="line">
            <a:avLst/>
          </a:prstGeom>
          <a:ln w="3810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2151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ko-KR" altLang="en-US" sz="1200" dirty="0">
                <a:solidFill>
                  <a:schemeClr val="tx1">
                    <a:lumMod val="50000"/>
                    <a:lumOff val="50000"/>
                  </a:schemeClr>
                </a:solidFill>
              </a:rPr>
              <a:t>제</a:t>
            </a:r>
            <a:r>
              <a:rPr lang="en-US" altLang="ko-KR" sz="1200" dirty="0">
                <a:solidFill>
                  <a:schemeClr val="tx1">
                    <a:lumMod val="50000"/>
                    <a:lumOff val="50000"/>
                  </a:schemeClr>
                </a:solidFill>
              </a:rPr>
              <a:t>17</a:t>
            </a:r>
            <a:r>
              <a:rPr lang="ko-KR" altLang="en-US" sz="1200" dirty="0">
                <a:solidFill>
                  <a:schemeClr val="tx1">
                    <a:lumMod val="50000"/>
                    <a:lumOff val="50000"/>
                  </a:schemeClr>
                </a:solidFill>
              </a:rPr>
              <a:t>회 </a:t>
            </a:r>
            <a:r>
              <a:rPr lang="ko-KR" altLang="en-US" sz="1200" dirty="0" err="1">
                <a:solidFill>
                  <a:schemeClr val="tx1">
                    <a:lumMod val="50000"/>
                    <a:lumOff val="50000"/>
                  </a:schemeClr>
                </a:solidFill>
              </a:rPr>
              <a:t>통계유전학워크샵</a:t>
            </a:r>
            <a:endParaRPr lang="en-KR" sz="12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87</a:t>
            </a:fld>
            <a:endParaRPr lang="en-KR" dirty="0"/>
          </a:p>
        </p:txBody>
      </p:sp>
      <p:sp>
        <p:nvSpPr>
          <p:cNvPr id="2" name="Title 6">
            <a:extLst>
              <a:ext uri="{FF2B5EF4-FFF2-40B4-BE49-F238E27FC236}">
                <a16:creationId xmlns:a16="http://schemas.microsoft.com/office/drawing/2014/main" id="{35AC26D8-866C-D76A-846F-BA07D03CD816}"/>
              </a:ext>
            </a:extLst>
          </p:cNvPr>
          <p:cNvSpPr txBox="1">
            <a:spLocks/>
          </p:cNvSpPr>
          <p:nvPr/>
        </p:nvSpPr>
        <p:spPr>
          <a:xfrm>
            <a:off x="831850" y="3429000"/>
            <a:ext cx="10515600" cy="1459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Q&amp;A</a:t>
            </a:r>
          </a:p>
        </p:txBody>
      </p:sp>
      <p:sp>
        <p:nvSpPr>
          <p:cNvPr id="7" name="텍스트 개체 틀 6">
            <a:extLst>
              <a:ext uri="{FF2B5EF4-FFF2-40B4-BE49-F238E27FC236}">
                <a16:creationId xmlns:a16="http://schemas.microsoft.com/office/drawing/2014/main" id="{AB53DBE8-5BBA-BF98-54D2-52919CC7CC66}"/>
              </a:ext>
            </a:extLst>
          </p:cNvPr>
          <p:cNvSpPr>
            <a:spLocks noGrp="1"/>
          </p:cNvSpPr>
          <p:nvPr>
            <p:ph type="body" idx="1"/>
          </p:nvPr>
        </p:nvSpPr>
        <p:spPr/>
        <p:txBody>
          <a:bodyPr/>
          <a:lstStyle/>
          <a:p>
            <a:r>
              <a:rPr lang="en-US" altLang="ko-Kore-KR" dirty="0"/>
              <a:t>10</a:t>
            </a:r>
            <a:endParaRPr lang="ko-Kore-KR" altLang="en-US" dirty="0"/>
          </a:p>
        </p:txBody>
      </p:sp>
    </p:spTree>
    <p:extLst>
      <p:ext uri="{BB962C8B-B14F-4D97-AF65-F5344CB8AC3E}">
        <p14:creationId xmlns:p14="http://schemas.microsoft.com/office/powerpoint/2010/main" val="3125806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03BE1A9C-BA4F-7B4A-AADF-0537844E1E4F}"/>
              </a:ext>
            </a:extLst>
          </p:cNvPr>
          <p:cNvSpPr>
            <a:spLocks noGrp="1"/>
          </p:cNvSpPr>
          <p:nvPr>
            <p:ph idx="1"/>
          </p:nvPr>
        </p:nvSpPr>
        <p:spPr>
          <a:xfrm>
            <a:off x="2250428" y="1190933"/>
            <a:ext cx="7977188" cy="4820400"/>
          </a:xfrm>
        </p:spPr>
        <p:txBody>
          <a:bodyPr>
            <a:normAutofit/>
          </a:bodyPr>
          <a:lstStyle/>
          <a:p>
            <a:r>
              <a:rPr lang="en-US" sz="2000" dirty="0">
                <a:latin typeface="Arial" panose="020B0604020202020204" pitchFamily="34" charset="0"/>
                <a:cs typeface="Arial" panose="020B0604020202020204" pitchFamily="34" charset="0"/>
              </a:rPr>
              <a:t>Some analysis tools are solely based on python</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Here we will use </a:t>
            </a:r>
            <a:r>
              <a:rPr lang="en-US" sz="2000" dirty="0" err="1">
                <a:latin typeface="Arial" panose="020B0604020202020204" pitchFamily="34" charset="0"/>
                <a:cs typeface="Arial" panose="020B0604020202020204" pitchFamily="34" charset="0"/>
              </a:rPr>
              <a:t>squidpy</a:t>
            </a:r>
            <a:r>
              <a:rPr lang="en-US" sz="2000" dirty="0">
                <a:latin typeface="Arial" panose="020B0604020202020204" pitchFamily="34" charset="0"/>
                <a:cs typeface="Arial" panose="020B0604020202020204" pitchFamily="34" charset="0"/>
              </a:rPr>
              <a:t> for neighborhood enrichment analysis, </a:t>
            </a:r>
          </a:p>
          <a:p>
            <a:pPr marL="0" indent="0">
              <a:buNone/>
            </a:pPr>
            <a:r>
              <a:rPr lang="en-US" sz="2000" dirty="0">
                <a:latin typeface="Arial" panose="020B0604020202020204" pitchFamily="34" charset="0"/>
                <a:cs typeface="Arial" panose="020B0604020202020204" pitchFamily="34" charset="0"/>
              </a:rPr>
              <a:t>   which R does not provide, on </a:t>
            </a:r>
            <a:r>
              <a:rPr lang="en-US" sz="2000" b="1" dirty="0">
                <a:latin typeface="Arial" panose="020B0604020202020204" pitchFamily="34" charset="0"/>
                <a:cs typeface="Arial" panose="020B0604020202020204" pitchFamily="34" charset="0"/>
              </a:rPr>
              <a:t>chapter 6</a:t>
            </a:r>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latin typeface="Arial" panose="020B0604020202020204" pitchFamily="34" charset="0"/>
                <a:cs typeface="Arial" panose="020B0604020202020204" pitchFamily="34" charset="0"/>
              </a:rPr>
              <a:pPr/>
              <a:t>9</a:t>
            </a:fld>
            <a:endParaRPr lang="en-KR" dirty="0">
              <a:latin typeface="Arial" panose="020B0604020202020204" pitchFamily="34" charset="0"/>
              <a:cs typeface="Arial" panose="020B0604020202020204" pitchFamily="34" charset="0"/>
            </a:endParaRPr>
          </a:p>
        </p:txBody>
      </p:sp>
      <p:sp>
        <p:nvSpPr>
          <p:cNvPr id="16" name="Content Placeholder 2">
            <a:extLst>
              <a:ext uri="{FF2B5EF4-FFF2-40B4-BE49-F238E27FC236}">
                <a16:creationId xmlns:a16="http://schemas.microsoft.com/office/drawing/2014/main" id="{E83AA722-DD8C-4640-AE67-1BAD67C53A3E}"/>
              </a:ext>
            </a:extLst>
          </p:cNvPr>
          <p:cNvSpPr txBox="1">
            <a:spLocks/>
          </p:cNvSpPr>
          <p:nvPr/>
        </p:nvSpPr>
        <p:spPr>
          <a:xfrm>
            <a:off x="2250428" y="4844367"/>
            <a:ext cx="7977188" cy="1645401"/>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F84B47D0-2FE8-004C-BE6F-8C13F9F0D7B4}"/>
              </a:ext>
            </a:extLst>
          </p:cNvPr>
          <p:cNvGrpSpPr/>
          <p:nvPr/>
        </p:nvGrpSpPr>
        <p:grpSpPr>
          <a:xfrm>
            <a:off x="3485718" y="3952591"/>
            <a:ext cx="5758788" cy="2730541"/>
            <a:chOff x="-117569" y="4543916"/>
            <a:chExt cx="5505634" cy="2610508"/>
          </a:xfrm>
        </p:grpSpPr>
        <p:pic>
          <p:nvPicPr>
            <p:cNvPr id="12" name="Picture 11">
              <a:extLst>
                <a:ext uri="{FF2B5EF4-FFF2-40B4-BE49-F238E27FC236}">
                  <a16:creationId xmlns:a16="http://schemas.microsoft.com/office/drawing/2014/main" id="{F1B06AC4-CD87-9443-BA08-D1DBD3266F31}"/>
                </a:ext>
              </a:extLst>
            </p:cNvPr>
            <p:cNvPicPr>
              <a:picLocks noChangeAspect="1"/>
            </p:cNvPicPr>
            <p:nvPr/>
          </p:nvPicPr>
          <p:blipFill>
            <a:blip r:embed="rId2"/>
            <a:stretch>
              <a:fillRect/>
            </a:stretch>
          </p:blipFill>
          <p:spPr>
            <a:xfrm>
              <a:off x="-117569" y="5109510"/>
              <a:ext cx="3911743" cy="1240757"/>
            </a:xfrm>
            <a:prstGeom prst="rect">
              <a:avLst/>
            </a:prstGeom>
          </p:spPr>
        </p:pic>
        <p:pic>
          <p:nvPicPr>
            <p:cNvPr id="20" name="Graphic 19">
              <a:extLst>
                <a:ext uri="{FF2B5EF4-FFF2-40B4-BE49-F238E27FC236}">
                  <a16:creationId xmlns:a16="http://schemas.microsoft.com/office/drawing/2014/main" id="{ED639501-EE80-CB40-961A-C6BCA7481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4227" y="4543916"/>
              <a:ext cx="1114520" cy="1050222"/>
            </a:xfrm>
            <a:prstGeom prst="rect">
              <a:avLst/>
            </a:prstGeom>
          </p:spPr>
        </p:pic>
        <p:pic>
          <p:nvPicPr>
            <p:cNvPr id="22" name="Picture 21">
              <a:extLst>
                <a:ext uri="{FF2B5EF4-FFF2-40B4-BE49-F238E27FC236}">
                  <a16:creationId xmlns:a16="http://schemas.microsoft.com/office/drawing/2014/main" id="{7B597EE3-5C97-B245-A6C4-DB9F3933B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227" y="5807014"/>
              <a:ext cx="1253838" cy="1347410"/>
            </a:xfrm>
            <a:prstGeom prst="rect">
              <a:avLst/>
            </a:prstGeom>
          </p:spPr>
        </p:pic>
      </p:grpSp>
      <p:pic>
        <p:nvPicPr>
          <p:cNvPr id="28" name="Graphic 27">
            <a:extLst>
              <a:ext uri="{FF2B5EF4-FFF2-40B4-BE49-F238E27FC236}">
                <a16:creationId xmlns:a16="http://schemas.microsoft.com/office/drawing/2014/main" id="{459BDF04-2AA7-B942-B926-4024DDE4A5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6070" y="1836551"/>
            <a:ext cx="3742382" cy="1099566"/>
          </a:xfrm>
          <a:prstGeom prst="rect">
            <a:avLst/>
          </a:prstGeom>
        </p:spPr>
      </p:pic>
      <p:sp>
        <p:nvSpPr>
          <p:cNvPr id="2" name="Title 1">
            <a:extLst>
              <a:ext uri="{FF2B5EF4-FFF2-40B4-BE49-F238E27FC236}">
                <a16:creationId xmlns:a16="http://schemas.microsoft.com/office/drawing/2014/main" id="{70740A86-C409-0CED-D29A-A68E2C95EE53}"/>
              </a:ext>
            </a:extLst>
          </p:cNvPr>
          <p:cNvSpPr>
            <a:spLocks noGrp="1"/>
          </p:cNvSpPr>
          <p:nvPr>
            <p:ph type="title"/>
          </p:nvPr>
        </p:nvSpPr>
        <p:spPr>
          <a:xfrm>
            <a:off x="410817" y="375599"/>
            <a:ext cx="11198085" cy="785184"/>
          </a:xfrm>
        </p:spPr>
        <p:txBody>
          <a:bodyPr>
            <a:normAutofit/>
          </a:bodyPr>
          <a:lstStyle/>
          <a:p>
            <a:r>
              <a:rPr lang="en-KR" dirty="0"/>
              <a:t>Python provides analysis tools that R does not</a:t>
            </a:r>
          </a:p>
        </p:txBody>
      </p:sp>
    </p:spTree>
    <p:extLst>
      <p:ext uri="{BB962C8B-B14F-4D97-AF65-F5344CB8AC3E}">
        <p14:creationId xmlns:p14="http://schemas.microsoft.com/office/powerpoint/2010/main" val="3835429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4689</TotalTime>
  <Words>8231</Words>
  <Application>Microsoft Macintosh PowerPoint</Application>
  <PresentationFormat>와이드스크린</PresentationFormat>
  <Paragraphs>1242</Paragraphs>
  <Slides>87</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87</vt:i4>
      </vt:variant>
    </vt:vector>
  </HeadingPairs>
  <TitlesOfParts>
    <vt:vector size="92" baseType="lpstr">
      <vt:lpstr>Arial</vt:lpstr>
      <vt:lpstr>Calibri</vt:lpstr>
      <vt:lpstr>Courier</vt:lpstr>
      <vt:lpstr>Courier New</vt:lpstr>
      <vt:lpstr>Office Theme</vt:lpstr>
      <vt:lpstr>Spatial Transcriptome with R programming</vt:lpstr>
      <vt:lpstr>Welcome to Spatial Transcriptomic session</vt:lpstr>
      <vt:lpstr>Welcome to Spatial Transcriptomic session</vt:lpstr>
      <vt:lpstr>Table of Contents</vt:lpstr>
      <vt:lpstr>What is R programming?</vt:lpstr>
      <vt:lpstr>What is R and Why R?</vt:lpstr>
      <vt:lpstr>Several ways to use R</vt:lpstr>
      <vt:lpstr>Rstudio</vt:lpstr>
      <vt:lpstr>Python provides analysis tools that R does not</vt:lpstr>
      <vt:lpstr>PowerPoint 프레젠테이션</vt:lpstr>
      <vt:lpstr>PowerPoint 프레젠테이션</vt:lpstr>
      <vt:lpstr>Space Ranger</vt:lpstr>
      <vt:lpstr>What is Space Ranger?</vt:lpstr>
      <vt:lpstr>Space Ranger Pipelines</vt:lpstr>
      <vt:lpstr>Installing Space Ranger</vt:lpstr>
      <vt:lpstr>Run spaceranger count command</vt:lpstr>
      <vt:lpstr>Output files of Space Ranger</vt:lpstr>
      <vt:lpstr>Output files</vt:lpstr>
      <vt:lpstr>Web summary .html file</vt:lpstr>
      <vt:lpstr>Web summary .html file</vt:lpstr>
      <vt:lpstr>What is a Loupe Browser?</vt:lpstr>
      <vt:lpstr>Loupe Browser</vt:lpstr>
      <vt:lpstr>Download R packages to be used in analysis</vt:lpstr>
      <vt:lpstr>PowerPoint 프레젠테이션</vt:lpstr>
      <vt:lpstr>PowerPoint 프레젠테이션</vt:lpstr>
      <vt:lpstr>Load brain data and explore Seurat object</vt:lpstr>
      <vt:lpstr>Explore metadata</vt:lpstr>
      <vt:lpstr>Explore coordinates</vt:lpstr>
      <vt:lpstr>Load Brain data</vt:lpstr>
      <vt:lpstr>Pre-processing and Visualization of gene expression</vt:lpstr>
      <vt:lpstr>Dimension reduction and clustering</vt:lpstr>
      <vt:lpstr>Spatial Dimplot of some cluster</vt:lpstr>
      <vt:lpstr>Identification of spatially variable features</vt:lpstr>
      <vt:lpstr>Subset out anatomical regions</vt:lpstr>
      <vt:lpstr>Integrate single cell and visium spatial gene expression data</vt:lpstr>
      <vt:lpstr>Load reference single cell data</vt:lpstr>
      <vt:lpstr>Find TransferAnchors</vt:lpstr>
      <vt:lpstr>Acquire prediction assay</vt:lpstr>
      <vt:lpstr>Insert the prediction assay into the cortex object</vt:lpstr>
      <vt:lpstr>Spatial Feature Plot of predicted cell type proportion</vt:lpstr>
      <vt:lpstr>Transfer annotation</vt:lpstr>
      <vt:lpstr>Remove all objects before starting next chapter</vt:lpstr>
      <vt:lpstr>Deconvolution analysis - SpaceXR</vt:lpstr>
      <vt:lpstr>Robust Cell Type Decomposition (RCTD) Algorithm</vt:lpstr>
      <vt:lpstr>Load RCTD input reference dataset (single cell)</vt:lpstr>
      <vt:lpstr>Prepare single cell dataset for RCTD input</vt:lpstr>
      <vt:lpstr>Process spatial dataset for RCTD input</vt:lpstr>
      <vt:lpstr>Run RCTD in doublet mode</vt:lpstr>
      <vt:lpstr>Process RCTD decomposed file</vt:lpstr>
      <vt:lpstr>Brain spatial map of predicted cell type by RCTD</vt:lpstr>
      <vt:lpstr>Cortex spatial map of predicted cell type by RCTD</vt:lpstr>
      <vt:lpstr>Remove all objects before starting next chapter</vt:lpstr>
      <vt:lpstr>Neighborhood Analysis of  Co-occurrence - Squidpy</vt:lpstr>
      <vt:lpstr>Install Squidpy via Conda</vt:lpstr>
      <vt:lpstr>Convert data from Seurat object to Anndata</vt:lpstr>
      <vt:lpstr>Load the anndata and explore how it looks like</vt:lpstr>
      <vt:lpstr>Save spatial information in adata.obsm</vt:lpstr>
      <vt:lpstr>Builds a spatial graph</vt:lpstr>
      <vt:lpstr>Calculate enrichment score based on spatial graph</vt:lpstr>
      <vt:lpstr>Visualize neighborhood enrichment and select the pair</vt:lpstr>
      <vt:lpstr>Calculate co-occurrence probability</vt:lpstr>
      <vt:lpstr>Visualizing co-occurrence of other cell types with oligodendrocytes</vt:lpstr>
      <vt:lpstr>PowerPoint 프레젠테이션</vt:lpstr>
      <vt:lpstr>What is CellChat?</vt:lpstr>
      <vt:lpstr>Load data</vt:lpstr>
      <vt:lpstr>Visualization of our data</vt:lpstr>
      <vt:lpstr>Prepare input data for CellChat analysis</vt:lpstr>
      <vt:lpstr>Load spatial imaging information</vt:lpstr>
      <vt:lpstr>Create a CellChat object</vt:lpstr>
      <vt:lpstr>Set the ligand-receptor interaction database</vt:lpstr>
      <vt:lpstr>Preprocess of the expression data for cell-cell communication analysis</vt:lpstr>
      <vt:lpstr>Compute the communication probability and infer cellular communication network</vt:lpstr>
      <vt:lpstr>Infer the cell-cell communication at a signaling pathway level</vt:lpstr>
      <vt:lpstr>Calculate the aggregated cell-cell communication network</vt:lpstr>
      <vt:lpstr>Visualization of the aggregated cell-cell communication network</vt:lpstr>
      <vt:lpstr>Identify ligand-receptor pairs between L6b and Oligo</vt:lpstr>
      <vt:lpstr>Inferred communication network of signaling pathways – Circle plot</vt:lpstr>
      <vt:lpstr>Inferred communication network of signaling pathways – Spatial plot</vt:lpstr>
      <vt:lpstr>Compute the network centrality scores</vt:lpstr>
      <vt:lpstr>PowerPoint 프레젠테이션</vt:lpstr>
      <vt:lpstr>Download dataset for STUtility</vt:lpstr>
      <vt:lpstr>Construct STUtility object</vt:lpstr>
      <vt:lpstr>Ligand and Receptor Feature Plot</vt:lpstr>
      <vt:lpstr>PowerPoint 프레젠테이션</vt:lpstr>
      <vt:lpstr>Summary</vt:lpstr>
      <vt:lpstr>Reference</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Transcriptome with R programming</dc:title>
  <dc:creator>천하림</dc:creator>
  <cp:lastModifiedBy>김지현</cp:lastModifiedBy>
  <cp:revision>582</cp:revision>
  <dcterms:created xsi:type="dcterms:W3CDTF">2022-11-23T02:56:18Z</dcterms:created>
  <dcterms:modified xsi:type="dcterms:W3CDTF">2023-06-30T13:58:54Z</dcterms:modified>
</cp:coreProperties>
</file>